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75" r:id="rId4"/>
    <p:sldId id="259" r:id="rId5"/>
    <p:sldId id="260" r:id="rId6"/>
    <p:sldId id="261" r:id="rId7"/>
    <p:sldId id="262" r:id="rId8"/>
    <p:sldId id="276" r:id="rId9"/>
    <p:sldId id="277" r:id="rId10"/>
    <p:sldId id="278" r:id="rId11"/>
    <p:sldId id="273" r:id="rId12"/>
    <p:sldId id="272" r:id="rId13"/>
    <p:sldId id="280" r:id="rId14"/>
    <p:sldId id="281" r:id="rId15"/>
    <p:sldId id="264" r:id="rId16"/>
    <p:sldId id="263" r:id="rId17"/>
    <p:sldId id="282" r:id="rId18"/>
    <p:sldId id="265" r:id="rId19"/>
    <p:sldId id="266" r:id="rId20"/>
    <p:sldId id="267" r:id="rId21"/>
    <p:sldId id="268" r:id="rId22"/>
    <p:sldId id="269" r:id="rId23"/>
    <p:sldId id="270" r:id="rId24"/>
    <p:sldId id="274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37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ilnet\Desktop\Yeni%20Microsoft%20Office%20Excel%20&#199;al&#305;&#351;ma%20Sayfas&#30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ilnet\Downloads\aralik_2014_ihracat_rakamlari%20(6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ilnet\Downloads\aralik_2014_ihracat_rakamlari%20(6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ilnet\Downloads\aralik_2014_ihracat_rakamlari%20(6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YILLAR</c:v>
                </c:pt>
              </c:strCache>
            </c:strRef>
          </c:tx>
          <c:invertIfNegative val="0"/>
          <c:dLbls>
            <c:numFmt formatCode="#,##0.00\ [$$-409]" sourceLinked="0"/>
            <c:txPr>
              <a:bodyPr rot="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Sayfa1!$B$2:$B$11</c:f>
              <c:numCache>
                <c:formatCode>General</c:formatCode>
                <c:ptCount val="10"/>
                <c:pt idx="0">
                  <c:v>12160916</c:v>
                </c:pt>
                <c:pt idx="1">
                  <c:v>9666803</c:v>
                </c:pt>
                <c:pt idx="2">
                  <c:v>34774243</c:v>
                </c:pt>
                <c:pt idx="3">
                  <c:v>6621038</c:v>
                </c:pt>
                <c:pt idx="4">
                  <c:v>12389982</c:v>
                </c:pt>
                <c:pt idx="5">
                  <c:v>18433500</c:v>
                </c:pt>
                <c:pt idx="6">
                  <c:v>26389971</c:v>
                </c:pt>
                <c:pt idx="7">
                  <c:v>42923770</c:v>
                </c:pt>
                <c:pt idx="8">
                  <c:v>44791140</c:v>
                </c:pt>
                <c:pt idx="9">
                  <c:v>49148580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54208"/>
        <c:axId val="39455744"/>
      </c:barChart>
      <c:catAx>
        <c:axId val="3945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455744"/>
        <c:crosses val="autoZero"/>
        <c:auto val="1"/>
        <c:lblAlgn val="ctr"/>
        <c:lblOffset val="100"/>
        <c:noMultiLvlLbl val="0"/>
      </c:catAx>
      <c:valAx>
        <c:axId val="394557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39454208"/>
        <c:crosses val="autoZero"/>
        <c:crossBetween val="between"/>
        <c:minorUnit val="10000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Sayfa1!$A$1:$A$12</c:f>
              <c:numCache>
                <c:formatCode>General</c:formatCode>
                <c:ptCount val="12"/>
                <c:pt idx="0">
                  <c:v>5797</c:v>
                </c:pt>
                <c:pt idx="1">
                  <c:v>4034</c:v>
                </c:pt>
                <c:pt idx="2">
                  <c:v>3893</c:v>
                </c:pt>
                <c:pt idx="3">
                  <c:v>3786</c:v>
                </c:pt>
                <c:pt idx="4">
                  <c:v>3782</c:v>
                </c:pt>
                <c:pt idx="5">
                  <c:v>5546</c:v>
                </c:pt>
                <c:pt idx="6">
                  <c:v>4156</c:v>
                </c:pt>
                <c:pt idx="7">
                  <c:v>3016</c:v>
                </c:pt>
                <c:pt idx="8">
                  <c:v>4838</c:v>
                </c:pt>
                <c:pt idx="9">
                  <c:v>3277</c:v>
                </c:pt>
                <c:pt idx="10">
                  <c:v>3708</c:v>
                </c:pt>
                <c:pt idx="11">
                  <c:v>3309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448896"/>
        <c:axId val="78479360"/>
      </c:barChart>
      <c:catAx>
        <c:axId val="78448896"/>
        <c:scaling>
          <c:orientation val="minMax"/>
        </c:scaling>
        <c:delete val="0"/>
        <c:axPos val="b"/>
        <c:minorGridlines>
          <c:spPr>
            <a:effectLst>
              <a:outerShdw blurRad="457200" sx="94000" sy="94000" algn="ctr" rotWithShape="0">
                <a:srgbClr val="00B0F0">
                  <a:alpha val="43000"/>
                </a:srgbClr>
              </a:outerShdw>
            </a:effectLst>
          </c:spPr>
        </c:minorGridlines>
        <c:numFmt formatCode="General" sourceLinked="0"/>
        <c:majorTickMark val="out"/>
        <c:minorTickMark val="none"/>
        <c:tickLblPos val="nextTo"/>
        <c:crossAx val="78479360"/>
        <c:crossesAt val="0"/>
        <c:auto val="1"/>
        <c:lblAlgn val="ctr"/>
        <c:lblOffset val="100"/>
        <c:tickLblSkip val="1"/>
        <c:noMultiLvlLbl val="0"/>
      </c:catAx>
      <c:valAx>
        <c:axId val="78479360"/>
        <c:scaling>
          <c:orientation val="minMax"/>
          <c:min val="0"/>
        </c:scaling>
        <c:delete val="0"/>
        <c:axPos val="l"/>
        <c:majorGridlines>
          <c:spPr>
            <a:effectLst>
              <a:outerShdw blurRad="50800" dist="38100" algn="l" rotWithShape="0">
                <a:schemeClr val="tx1">
                  <a:alpha val="40000"/>
                </a:schemeClr>
              </a:outerShdw>
            </a:effectLst>
          </c:spPr>
        </c:majorGridlines>
        <c:numFmt formatCode="#,##0.00\ [$$-409]" sourceLinked="0"/>
        <c:majorTickMark val="out"/>
        <c:minorTickMark val="out"/>
        <c:tickLblPos val="low"/>
        <c:crossAx val="78448896"/>
        <c:crossesAt val="1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tr-TR"/>
                    <a:t>Milyon</a:t>
                  </a:r>
                  <a:endParaRPr lang="en-US"/>
                </a:p>
              </c:rich>
            </c:tx>
          </c:dispUnitsLbl>
        </c:dispUnits>
      </c:valAx>
    </c:plotArea>
    <c:plotVisOnly val="1"/>
    <c:dispBlanksAs val="gap"/>
    <c:showDLblsOverMax val="0"/>
  </c:chart>
  <c:txPr>
    <a:bodyPr/>
    <a:lstStyle/>
    <a:p>
      <a:pPr>
        <a:defRPr baseline="0">
          <a:latin typeface="+mj-lt"/>
        </a:defRPr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Tur"/>
                <a:ea typeface="Arial Tur"/>
                <a:cs typeface="Arial Tur"/>
              </a:defRPr>
            </a:pPr>
            <a:r>
              <a:rPr lang="tr-TR" dirty="0"/>
              <a:t>YILLAR İTİBARİYLE TÜRKİYE İHRACATI </a:t>
            </a:r>
            <a:r>
              <a:rPr lang="tr-TR" dirty="0" smtClean="0"/>
              <a:t>2002-2014 </a:t>
            </a:r>
            <a:r>
              <a:rPr lang="tr-TR" dirty="0"/>
              <a:t>(1000 $)</a:t>
            </a:r>
          </a:p>
        </c:rich>
      </c:tx>
      <c:layout>
        <c:manualLayout>
          <c:xMode val="edge"/>
          <c:yMode val="edge"/>
          <c:x val="0.20148877223680373"/>
          <c:y val="3.746546605341515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84821140056188"/>
          <c:y val="0.13417721518987338"/>
          <c:w val="0.83355580161074405"/>
          <c:h val="0.751898734177215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'2002-2014 AYLIK İHR'!$A$63:$A$75</c:f>
              <c:strCache>
                <c:ptCount val="1"/>
                <c:pt idx="0">
                  <c:v>2002 2003 2004 2005 2006 2007 2008 2009 2010 2011 2012 2013 2014</c:v>
                </c:pt>
              </c:strCache>
            </c:strRef>
          </c:tx>
          <c:spPr>
            <a:gradFill rotWithShape="0">
              <a:gsLst>
                <a:gs pos="0">
                  <a:srgbClr val="000080">
                    <a:gamma/>
                    <a:shade val="46275"/>
                    <a:invGamma/>
                  </a:srgbClr>
                </a:gs>
                <a:gs pos="100000">
                  <a:srgbClr val="000080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0"/>
              <c:layout>
                <c:manualLayout>
                  <c:x val="-4.5454545454545463E-2"/>
                  <c:y val="2.02528987674008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6836342426893608E-3"/>
                  <c:y val="1.68763081829961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6832365651263329E-3"/>
                  <c:y val="-1.68776371308016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anchor="ctr" anchorCtr="0"/>
              <a:lstStyle/>
              <a:p>
                <a:pPr>
                  <a:defRPr sz="1025" b="1" i="0" u="none" strike="noStrike" baseline="0">
                    <a:solidFill>
                      <a:srgbClr val="000000"/>
                    </a:solidFill>
                    <a:latin typeface="Arial Tur"/>
                    <a:ea typeface="Arial Tur"/>
                    <a:cs typeface="Arial Tur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'2002-2014 AYLIK İHR'!$A$63:$A$75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'2002-2014 AYLIK İHR'!$O$63:$O$75</c:f>
              <c:numCache>
                <c:formatCode>#,##0</c:formatCode>
                <c:ptCount val="13"/>
                <c:pt idx="0">
                  <c:v>36059089.029000022</c:v>
                </c:pt>
                <c:pt idx="1">
                  <c:v>47252836.301999994</c:v>
                </c:pt>
                <c:pt idx="2">
                  <c:v>63167152.819999993</c:v>
                </c:pt>
                <c:pt idx="3">
                  <c:v>73476408.142999992</c:v>
                </c:pt>
                <c:pt idx="4">
                  <c:v>85534675.518000007</c:v>
                </c:pt>
                <c:pt idx="5">
                  <c:v>107271749.904</c:v>
                </c:pt>
                <c:pt idx="6">
                  <c:v>132027195.62599996</c:v>
                </c:pt>
                <c:pt idx="7">
                  <c:v>102142612.603</c:v>
                </c:pt>
                <c:pt idx="8">
                  <c:v>113883219.18399999</c:v>
                </c:pt>
                <c:pt idx="9">
                  <c:v>134906868.83000001</c:v>
                </c:pt>
                <c:pt idx="10">
                  <c:v>152461736.55599999</c:v>
                </c:pt>
                <c:pt idx="11">
                  <c:v>151802637.08700001</c:v>
                </c:pt>
                <c:pt idx="12">
                  <c:v>157622057.18583009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342848"/>
        <c:axId val="39344384"/>
      </c:barChart>
      <c:catAx>
        <c:axId val="3934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Tur"/>
                <a:ea typeface="Arial Tur"/>
                <a:cs typeface="Arial Tur"/>
              </a:defRPr>
            </a:pPr>
            <a:endParaRPr lang="tr-TR"/>
          </a:p>
        </c:txPr>
        <c:crossAx val="39344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344384"/>
        <c:scaling>
          <c:orientation val="minMax"/>
          <c:max val="1600000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Tur"/>
                <a:ea typeface="Arial Tur"/>
                <a:cs typeface="Arial Tur"/>
              </a:defRPr>
            </a:pPr>
            <a:endParaRPr lang="tr-TR"/>
          </a:p>
        </c:txPr>
        <c:crossAx val="39342848"/>
        <c:crosses val="autoZero"/>
        <c:crossBetween val="between"/>
      </c:valAx>
      <c:spPr>
        <a:gradFill rotWithShape="0">
          <a:gsLst>
            <a:gs pos="0">
              <a:srgbClr val="99CCFF"/>
            </a:gs>
            <a:gs pos="100000">
              <a:srgbClr val="99CCFF">
                <a:gamma/>
                <a:shade val="46275"/>
                <a:invGamma/>
              </a:srgbClr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Arial Tur"/>
          <a:ea typeface="Arial Tur"/>
          <a:cs typeface="Arial Tur"/>
        </a:defRPr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 Tur"/>
                <a:ea typeface="Arial Tur"/>
                <a:cs typeface="Arial Tur"/>
              </a:defRPr>
            </a:pPr>
            <a:r>
              <a:rPr lang="tr-TR" dirty="0" smtClean="0"/>
              <a:t>            AYLAR </a:t>
            </a:r>
            <a:r>
              <a:rPr lang="tr-TR" dirty="0"/>
              <a:t>BAZINDA TOPLAM İHRACAT, 2013-2014
</a:t>
            </a:r>
          </a:p>
        </c:rich>
      </c:tx>
      <c:layout>
        <c:manualLayout>
          <c:xMode val="edge"/>
          <c:yMode val="edge"/>
          <c:x val="0.25272273257509476"/>
          <c:y val="1.5156995317902505E-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221967963386727"/>
          <c:y val="0.21611798920411671"/>
          <c:w val="0.75972540045766979"/>
          <c:h val="0.51648536403017697"/>
        </c:manualLayout>
      </c:layout>
      <c:barChart>
        <c:barDir val="col"/>
        <c:grouping val="clustered"/>
        <c:varyColors val="0"/>
        <c:ser>
          <c:idx val="0"/>
          <c:order val="0"/>
          <c:tx>
            <c:v>2013</c:v>
          </c:tx>
          <c:spPr>
            <a:ln w="38100">
              <a:solidFill>
                <a:srgbClr val="000080"/>
              </a:solidFill>
              <a:prstDash val="solid"/>
            </a:ln>
          </c:spPr>
          <c:invertIfNegative val="0"/>
          <c:cat>
            <c:strRef>
              <c:f>'2002-2014 AYLIK İHR'!$C$1:$N$1</c:f>
              <c:strCache>
                <c:ptCount val="12"/>
                <c:pt idx="0">
                  <c:v>OCAK</c:v>
                </c:pt>
                <c:pt idx="1">
                  <c:v>ŞUBAT</c:v>
                </c:pt>
                <c:pt idx="2">
                  <c:v>MART</c:v>
                </c:pt>
                <c:pt idx="3">
                  <c:v>NİSAN</c:v>
                </c:pt>
                <c:pt idx="4">
                  <c:v>MAYIS</c:v>
                </c:pt>
                <c:pt idx="5">
                  <c:v>HAZİRAN</c:v>
                </c:pt>
                <c:pt idx="6">
                  <c:v>TEMMUZ</c:v>
                </c:pt>
                <c:pt idx="7">
                  <c:v>AGUSTOS</c:v>
                </c:pt>
                <c:pt idx="8">
                  <c:v>EYLÜL</c:v>
                </c:pt>
                <c:pt idx="9">
                  <c:v>EKİM</c:v>
                </c:pt>
                <c:pt idx="10">
                  <c:v>KASIM</c:v>
                </c:pt>
                <c:pt idx="11">
                  <c:v>ARALIK</c:v>
                </c:pt>
              </c:strCache>
            </c:strRef>
          </c:cat>
          <c:val>
            <c:numRef>
              <c:f>'2002-2014 AYLIK İHR'!$C$74:$N$74</c:f>
              <c:numCache>
                <c:formatCode>#,##0</c:formatCode>
                <c:ptCount val="12"/>
                <c:pt idx="0">
                  <c:v>11481521.079</c:v>
                </c:pt>
                <c:pt idx="1">
                  <c:v>12385690.909</c:v>
                </c:pt>
                <c:pt idx="2">
                  <c:v>13122058.141000001</c:v>
                </c:pt>
                <c:pt idx="3">
                  <c:v>12468202.903000006</c:v>
                </c:pt>
                <c:pt idx="4">
                  <c:v>13277209.017000001</c:v>
                </c:pt>
                <c:pt idx="5">
                  <c:v>12399973.961999999</c:v>
                </c:pt>
                <c:pt idx="6">
                  <c:v>13059519.685000002</c:v>
                </c:pt>
                <c:pt idx="7">
                  <c:v>11118300.903000006</c:v>
                </c:pt>
                <c:pt idx="8">
                  <c:v>13060371.039000001</c:v>
                </c:pt>
                <c:pt idx="9">
                  <c:v>12053704.637999993</c:v>
                </c:pt>
                <c:pt idx="10">
                  <c:v>14201227.351000005</c:v>
                </c:pt>
                <c:pt idx="11">
                  <c:v>13174857.460000006</c:v>
                </c:pt>
              </c:numCache>
            </c:numRef>
          </c:val>
        </c:ser>
        <c:ser>
          <c:idx val="1"/>
          <c:order val="1"/>
          <c:tx>
            <c:strRef>
              <c:f>'2002-2014 AYLIK İHR'!$A$75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'2002-2014 AYLIK İHR'!$C$1:$N$1</c:f>
              <c:strCache>
                <c:ptCount val="12"/>
                <c:pt idx="0">
                  <c:v>OCAK</c:v>
                </c:pt>
                <c:pt idx="1">
                  <c:v>ŞUBAT</c:v>
                </c:pt>
                <c:pt idx="2">
                  <c:v>MART</c:v>
                </c:pt>
                <c:pt idx="3">
                  <c:v>NİSAN</c:v>
                </c:pt>
                <c:pt idx="4">
                  <c:v>MAYIS</c:v>
                </c:pt>
                <c:pt idx="5">
                  <c:v>HAZİRAN</c:v>
                </c:pt>
                <c:pt idx="6">
                  <c:v>TEMMUZ</c:v>
                </c:pt>
                <c:pt idx="7">
                  <c:v>AGUSTOS</c:v>
                </c:pt>
                <c:pt idx="8">
                  <c:v>EYLÜL</c:v>
                </c:pt>
                <c:pt idx="9">
                  <c:v>EKİM</c:v>
                </c:pt>
                <c:pt idx="10">
                  <c:v>KASIM</c:v>
                </c:pt>
                <c:pt idx="11">
                  <c:v>ARALIK</c:v>
                </c:pt>
              </c:strCache>
            </c:strRef>
          </c:cat>
          <c:val>
            <c:numRef>
              <c:f>'2002-2014 AYLIK İHR'!$C$75:$N$75</c:f>
              <c:numCache>
                <c:formatCode>#,##0</c:formatCode>
                <c:ptCount val="12"/>
                <c:pt idx="0">
                  <c:v>12401039.861000005</c:v>
                </c:pt>
                <c:pt idx="1">
                  <c:v>13054023.336999994</c:v>
                </c:pt>
                <c:pt idx="2">
                  <c:v>14681761.442</c:v>
                </c:pt>
                <c:pt idx="3">
                  <c:v>13373287.075999999</c:v>
                </c:pt>
                <c:pt idx="4">
                  <c:v>13699161.366</c:v>
                </c:pt>
                <c:pt idx="5">
                  <c:v>12885863.392999999</c:v>
                </c:pt>
                <c:pt idx="6">
                  <c:v>13350844.189999994</c:v>
                </c:pt>
                <c:pt idx="7">
                  <c:v>11399550.571</c:v>
                </c:pt>
                <c:pt idx="8">
                  <c:v>13597288.942</c:v>
                </c:pt>
                <c:pt idx="9">
                  <c:v>12910949.214</c:v>
                </c:pt>
                <c:pt idx="10">
                  <c:v>13131524.414000006</c:v>
                </c:pt>
                <c:pt idx="11">
                  <c:v>13136763.379830007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382400"/>
        <c:axId val="39388288"/>
      </c:barChart>
      <c:catAx>
        <c:axId val="3938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Tur"/>
                <a:ea typeface="Arial Tur"/>
                <a:cs typeface="Arial Tur"/>
              </a:defRPr>
            </a:pPr>
            <a:endParaRPr lang="tr-TR"/>
          </a:p>
        </c:txPr>
        <c:crossAx val="39388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38828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Tur"/>
                <a:ea typeface="Arial Tur"/>
                <a:cs typeface="Arial Tur"/>
              </a:defRPr>
            </a:pPr>
            <a:endParaRPr lang="tr-TR"/>
          </a:p>
        </c:txPr>
        <c:crossAx val="39382400"/>
        <c:crosses val="autoZero"/>
        <c:crossBetween val="between"/>
      </c:valAx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1.8306636155606407E-2"/>
          <c:y val="0.84615692269235576"/>
          <c:w val="0.14144927536232055"/>
          <c:h val="0.1380488977339374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 Tur"/>
              <a:ea typeface="Arial Tur"/>
              <a:cs typeface="Arial Tur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Tur"/>
          <a:ea typeface="Arial Tur"/>
          <a:cs typeface="Arial Tur"/>
        </a:defRPr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 dirty="0" smtClean="0"/>
              <a:t>Milyon $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2334370255156834E-2"/>
          <c:y val="0.21498173483369573"/>
          <c:w val="0.92943793282227904"/>
          <c:h val="0.47219422709646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YILLAR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576342771950071E-2"/>
                  <c:y val="-1.15935394151607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6368073798251802E-4"/>
                  <c:y val="5.4131916377107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29132605337758E-3"/>
                  <c:y val="-4.929768339916254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34</a:t>
                    </a:r>
                    <a:r>
                      <a:rPr lang="tr-TR" dirty="0" smtClean="0"/>
                      <a:t>.</a:t>
                    </a:r>
                    <a:r>
                      <a:rPr lang="en-US" dirty="0" smtClean="0"/>
                      <a:t>774</a:t>
                    </a:r>
                    <a:r>
                      <a:rPr lang="tr-TR" dirty="0" smtClean="0"/>
                      <a:t>.</a:t>
                    </a:r>
                    <a:r>
                      <a:rPr lang="en-US" dirty="0" smtClean="0"/>
                      <a:t>243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893320097050146E-3"/>
                  <c:y val="-2.4834405372583124E-3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.</a:t>
                    </a:r>
                    <a:r>
                      <a:rPr lang="en-US" dirty="0" smtClean="0"/>
                      <a:t>6621</a:t>
                    </a:r>
                    <a:r>
                      <a:rPr lang="tr-TR" dirty="0" smtClean="0"/>
                      <a:t>.</a:t>
                    </a:r>
                    <a:r>
                      <a:rPr lang="en-US" dirty="0" smtClean="0"/>
                      <a:t>038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8790510731782488E-3"/>
                  <c:y val="-7.908364587842730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</a:t>
                    </a:r>
                    <a:r>
                      <a:rPr lang="tr-TR" dirty="0" smtClean="0"/>
                      <a:t>.</a:t>
                    </a:r>
                    <a:r>
                      <a:rPr lang="en-US" dirty="0" smtClean="0"/>
                      <a:t>389</a:t>
                    </a:r>
                    <a:r>
                      <a:rPr lang="tr-TR" dirty="0" smtClean="0"/>
                      <a:t>.</a:t>
                    </a:r>
                    <a:r>
                      <a:rPr lang="en-US" dirty="0" smtClean="0"/>
                      <a:t>982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0.2477568629940588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</a:t>
                    </a:r>
                    <a:r>
                      <a:rPr lang="tr-TR" dirty="0" smtClean="0"/>
                      <a:t>.</a:t>
                    </a:r>
                    <a:r>
                      <a:rPr lang="en-US" dirty="0" smtClean="0"/>
                      <a:t>433</a:t>
                    </a:r>
                    <a:r>
                      <a:rPr lang="tr-TR" dirty="0" smtClean="0"/>
                      <a:t>.</a:t>
                    </a:r>
                    <a:r>
                      <a:rPr lang="en-US" dirty="0" smtClean="0"/>
                      <a:t>500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8184646150427735E-3"/>
                  <c:y val="-0.239358325265446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</a:t>
                    </a:r>
                    <a:r>
                      <a:rPr lang="tr-TR" dirty="0" smtClean="0"/>
                      <a:t>.</a:t>
                    </a:r>
                    <a:r>
                      <a:rPr lang="en-US" dirty="0" smtClean="0"/>
                      <a:t>389</a:t>
                    </a:r>
                    <a:r>
                      <a:rPr lang="tr-TR" dirty="0" smtClean="0"/>
                      <a:t>.</a:t>
                    </a:r>
                    <a:r>
                      <a:rPr lang="en-US" dirty="0" smtClean="0"/>
                      <a:t>971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7499184678404908E-3"/>
                  <c:y val="-5.665318795995847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</a:t>
                    </a:r>
                    <a:r>
                      <a:rPr lang="tr-TR" dirty="0" smtClean="0"/>
                      <a:t>.</a:t>
                    </a:r>
                    <a:r>
                      <a:rPr lang="en-US" dirty="0" smtClean="0"/>
                      <a:t>923</a:t>
                    </a:r>
                    <a:r>
                      <a:rPr lang="tr-TR" dirty="0" smtClean="0"/>
                      <a:t>.</a:t>
                    </a:r>
                    <a:r>
                      <a:rPr lang="en-US" dirty="0" smtClean="0"/>
                      <a:t>770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8.1547838770602548E-3"/>
                  <c:y val="4.910613380122515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</a:t>
                    </a:r>
                    <a:r>
                      <a:rPr lang="tr-TR" dirty="0" smtClean="0"/>
                      <a:t>.</a:t>
                    </a:r>
                    <a:r>
                      <a:rPr lang="en-US" dirty="0" smtClean="0"/>
                      <a:t>791</a:t>
                    </a:r>
                    <a:r>
                      <a:rPr lang="tr-TR" dirty="0" smtClean="0"/>
                      <a:t>.</a:t>
                    </a:r>
                    <a:r>
                      <a:rPr lang="en-US" dirty="0" smtClean="0"/>
                      <a:t>140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446660048524032E-3"/>
                  <c:y val="2.620398499783534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49</a:t>
                    </a:r>
                    <a:r>
                      <a:rPr lang="tr-TR" dirty="0" smtClean="0"/>
                      <a:t>.</a:t>
                    </a:r>
                    <a:r>
                      <a:rPr lang="en-US" dirty="0" smtClean="0"/>
                      <a:t>148</a:t>
                    </a:r>
                    <a:r>
                      <a:rPr lang="tr-TR" dirty="0" smtClean="0"/>
                      <a:t>.</a:t>
                    </a:r>
                    <a:r>
                      <a:rPr lang="en-US" dirty="0" smtClean="0"/>
                      <a:t>580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5400000" anchor="b" anchorCtr="0"/>
              <a:lstStyle/>
              <a:p>
                <a:pPr>
                  <a:defRPr/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Sayfa1!$B$2:$B$11</c:f>
              <c:numCache>
                <c:formatCode>General</c:formatCode>
                <c:ptCount val="10"/>
                <c:pt idx="0" formatCode="#,##0">
                  <c:v>12160916</c:v>
                </c:pt>
                <c:pt idx="1">
                  <c:v>9666803</c:v>
                </c:pt>
                <c:pt idx="2">
                  <c:v>34774243</c:v>
                </c:pt>
                <c:pt idx="3">
                  <c:v>6621038</c:v>
                </c:pt>
                <c:pt idx="4">
                  <c:v>12389982</c:v>
                </c:pt>
                <c:pt idx="5">
                  <c:v>18433500</c:v>
                </c:pt>
                <c:pt idx="6">
                  <c:v>26389971</c:v>
                </c:pt>
                <c:pt idx="7">
                  <c:v>42923770</c:v>
                </c:pt>
                <c:pt idx="8">
                  <c:v>44791140</c:v>
                </c:pt>
                <c:pt idx="9">
                  <c:v>49148580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7"/>
        <c:axId val="39401728"/>
        <c:axId val="39723008"/>
      </c:barChart>
      <c:catAx>
        <c:axId val="394017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3960000" vert="horz" anchor="b" anchorCtr="0"/>
          <a:lstStyle/>
          <a:p>
            <a:pPr>
              <a:defRPr/>
            </a:pPr>
            <a:endParaRPr lang="tr-TR"/>
          </a:p>
        </c:txPr>
        <c:crossAx val="39723008"/>
        <c:crosses val="autoZero"/>
        <c:auto val="1"/>
        <c:lblAlgn val="ctr"/>
        <c:lblOffset val="100"/>
        <c:noMultiLvlLbl val="0"/>
      </c:catAx>
      <c:valAx>
        <c:axId val="39723008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39401728"/>
        <c:crosses val="autoZero"/>
        <c:crossBetween val="between"/>
        <c:minorUnit val="100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Tur"/>
                <a:ea typeface="Arial Tur"/>
                <a:cs typeface="Arial Tur"/>
              </a:defRPr>
            </a:pPr>
            <a:r>
              <a:rPr lang="tr-TR" dirty="0"/>
              <a:t>YILLAR İTİBARİYLE TÜRKİYE İHRACATI </a:t>
            </a:r>
            <a:r>
              <a:rPr lang="tr-TR" dirty="0" smtClean="0"/>
              <a:t>2002-2014 (Milyar</a:t>
            </a:r>
            <a:r>
              <a:rPr lang="tr-TR" baseline="0" dirty="0" smtClean="0"/>
              <a:t> </a:t>
            </a:r>
            <a:r>
              <a:rPr lang="tr-TR" dirty="0" smtClean="0"/>
              <a:t> </a:t>
            </a:r>
            <a:r>
              <a:rPr lang="tr-TR" dirty="0"/>
              <a:t>$)</a:t>
            </a:r>
          </a:p>
        </c:rich>
      </c:tx>
      <c:layout>
        <c:manualLayout>
          <c:xMode val="edge"/>
          <c:yMode val="edge"/>
          <c:x val="1.0896190745831095E-2"/>
          <c:y val="1.474314933694026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662618367920078"/>
          <c:y val="0.14613119909753616"/>
          <c:w val="0.83355580161074405"/>
          <c:h val="0.751898734177215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'2002-2014 AYLIK İHR'!$A$63:$A$75</c:f>
              <c:strCache>
                <c:ptCount val="1"/>
                <c:pt idx="0">
                  <c:v>2002 2003 2004 2005 2006 2007 2008 2009 2010 2011 2012 2013 2014</c:v>
                </c:pt>
              </c:strCache>
            </c:strRef>
          </c:tx>
          <c:spPr>
            <a:gradFill rotWithShape="0">
              <a:gsLst>
                <a:gs pos="0">
                  <a:srgbClr val="000080">
                    <a:gamma/>
                    <a:shade val="46275"/>
                    <a:invGamma/>
                  </a:srgbClr>
                </a:gs>
                <a:gs pos="100000">
                  <a:srgbClr val="000080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0"/>
              <c:layout>
                <c:manualLayout>
                  <c:x val="-1.5155388143167584E-2"/>
                  <c:y val="1.69252638267488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6836342426893608E-3"/>
                  <c:y val="1.68763081829961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683236565126334E-3"/>
                  <c:y val="-1.68776371308016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5400000" anchor="ctr" anchorCtr="0"/>
              <a:lstStyle/>
              <a:p>
                <a:pPr>
                  <a:defRPr sz="1025" b="1" i="0" u="none" strike="noStrike" baseline="0">
                    <a:solidFill>
                      <a:srgbClr val="000000"/>
                    </a:solidFill>
                    <a:latin typeface="Arial Tur"/>
                    <a:ea typeface="Arial Tur"/>
                    <a:cs typeface="Arial Tur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'2002-2014 AYLIK İHR'!$A$63:$A$75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'2002-2014 AYLIK İHR'!$O$63:$O$75</c:f>
              <c:numCache>
                <c:formatCode>#,##0</c:formatCode>
                <c:ptCount val="13"/>
                <c:pt idx="0">
                  <c:v>36059089.029000036</c:v>
                </c:pt>
                <c:pt idx="1">
                  <c:v>47252836.301999994</c:v>
                </c:pt>
                <c:pt idx="2">
                  <c:v>63167152.819999993</c:v>
                </c:pt>
                <c:pt idx="3">
                  <c:v>73476408.142999992</c:v>
                </c:pt>
                <c:pt idx="4">
                  <c:v>85534675.518000007</c:v>
                </c:pt>
                <c:pt idx="5">
                  <c:v>107271749.904</c:v>
                </c:pt>
                <c:pt idx="6">
                  <c:v>132027195.62599993</c:v>
                </c:pt>
                <c:pt idx="7">
                  <c:v>102142612.603</c:v>
                </c:pt>
                <c:pt idx="8">
                  <c:v>113883219.18399999</c:v>
                </c:pt>
                <c:pt idx="9">
                  <c:v>134906868.83000001</c:v>
                </c:pt>
                <c:pt idx="10">
                  <c:v>152461736.55599999</c:v>
                </c:pt>
                <c:pt idx="11">
                  <c:v>151802637.08700001</c:v>
                </c:pt>
                <c:pt idx="12">
                  <c:v>157622057.18583015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759872"/>
        <c:axId val="39761408"/>
      </c:barChart>
      <c:catAx>
        <c:axId val="3975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318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Tur"/>
                <a:ea typeface="Arial Tur"/>
                <a:cs typeface="Arial Tur"/>
              </a:defRPr>
            </a:pPr>
            <a:endParaRPr lang="tr-TR"/>
          </a:p>
        </c:txPr>
        <c:crossAx val="39761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761408"/>
        <c:scaling>
          <c:orientation val="minMax"/>
          <c:max val="1600000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Tur"/>
                <a:ea typeface="Arial Tur"/>
                <a:cs typeface="Arial Tur"/>
              </a:defRPr>
            </a:pPr>
            <a:endParaRPr lang="tr-TR"/>
          </a:p>
        </c:txPr>
        <c:crossAx val="39759872"/>
        <c:crosses val="autoZero"/>
        <c:crossBetween val="between"/>
      </c:valAx>
      <c:spPr>
        <a:gradFill rotWithShape="0">
          <a:gsLst>
            <a:gs pos="0">
              <a:srgbClr val="99CCFF"/>
            </a:gs>
            <a:gs pos="100000">
              <a:srgbClr val="99CCFF">
                <a:gamma/>
                <a:shade val="46275"/>
                <a:invGamma/>
              </a:srgbClr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Arial Tur"/>
          <a:ea typeface="Arial Tur"/>
          <a:cs typeface="Arial Tur"/>
        </a:defRPr>
      </a:pPr>
      <a:endParaRPr lang="tr-T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29.1.2015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29.1.2015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Batman İli İhracat Değerlendirme Raporu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Batman ili ihracatının yaklaşık 2/3’ü Irak’a yapılmaktadır. Fakat artan terör olayları sebebiyle (IŞİD ve mezhepsel çatışmalar) 2014 yılında bir önceki yıla nazaran Irak’a yapılan ihracat yaklaşık % 11 azalarak 31milyon $ seviyesine gerilemiştir. Dikkat çeken ayrı bir hususta en fazla ihracat yapılan ülkelerin büyük bir kısmının, aynı zamanda ihracat artışının </a:t>
            </a:r>
            <a:r>
              <a:rPr lang="tr-TR" dirty="0"/>
              <a:t>b</a:t>
            </a:r>
            <a:r>
              <a:rPr lang="tr-TR" dirty="0" smtClean="0"/>
              <a:t>ir önceki yıla göre en fazla arttığı ülkeler grubunda yer almasıdır.</a:t>
            </a:r>
          </a:p>
          <a:p>
            <a:r>
              <a:rPr lang="tr-TR" dirty="0" smtClean="0"/>
              <a:t>Veriler incelendiğinde İran, KKTC, Rusya, Gürcistan gibi ülkeleri Pazar ortamlarının incelenmesi faydalı olacaktır. Örneğin İran’la 2013 yılında 7 bin $ düzeyinde olan ihracat 2014 yılında 1milyon$ seviyesine ulaşmıştır.</a:t>
            </a:r>
            <a:endParaRPr lang="tr-TR" dirty="0"/>
          </a:p>
          <a:p>
            <a:pPr marL="109728" indent="0"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İhracat yapılan ülkelere yönelik bulgular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2722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63919"/>
          <a:ext cx="7643192" cy="4617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798"/>
                <a:gridCol w="1910798"/>
                <a:gridCol w="1910798"/>
                <a:gridCol w="1910798"/>
              </a:tblGrid>
              <a:tr h="34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TOPLAM    (1000$)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sng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44.791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49.149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4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latin typeface="Arial"/>
                        </a:rPr>
                        <a:t>Ağaç Mamülleri ve Orman Ürünleri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latin typeface="Arial"/>
                        </a:rPr>
                        <a:t>1.534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latin typeface="Arial"/>
                        </a:rPr>
                        <a:t>1.506</a:t>
                      </a:r>
                    </a:p>
                  </a:txBody>
                  <a:tcPr marL="9525" marR="9525" marT="9525" marB="0" anchor="b"/>
                </a:tc>
              </a:tr>
              <a:tr h="34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ÇELİK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571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2.002</a:t>
                      </a:r>
                    </a:p>
                  </a:txBody>
                  <a:tcPr marL="9525" marR="9525" marT="9525" marB="0" anchor="b"/>
                </a:tc>
              </a:tr>
              <a:tr h="44586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latin typeface="Arial"/>
                        </a:rPr>
                        <a:t>ÇİMENTO CAM SERAMİK VE TOPRAK ÜRÜNLERİ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latin typeface="Arial"/>
                        </a:rPr>
                        <a:t>2.118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latin typeface="Arial"/>
                        </a:rPr>
                        <a:t>1.806</a:t>
                      </a:r>
                    </a:p>
                  </a:txBody>
                  <a:tcPr marL="9525" marR="9525" marT="9525" marB="0" anchor="b"/>
                </a:tc>
              </a:tr>
              <a:tr h="34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latin typeface="Arial"/>
                        </a:rPr>
                        <a:t>Değerli Maden ve Mücevherat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latin typeface="Arial"/>
                        </a:rPr>
                        <a:t>1.473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latin typeface="Arial"/>
                        </a:rPr>
                        <a:t>419</a:t>
                      </a:r>
                    </a:p>
                  </a:txBody>
                  <a:tcPr marL="9525" marR="9525" marT="9525" marB="0" anchor="b"/>
                </a:tc>
              </a:tr>
              <a:tr h="34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Demir ve Demir Dışı Metaller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2.806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3.666</a:t>
                      </a:r>
                    </a:p>
                  </a:txBody>
                  <a:tcPr marL="9525" marR="9525" marT="9525" marB="0" anchor="b"/>
                </a:tc>
              </a:tr>
              <a:tr h="34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latin typeface="Arial"/>
                        </a:rPr>
                        <a:t>Deri ve Deri Mamulleri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latin typeface="Arial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34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latin typeface="Arial"/>
                        </a:rPr>
                        <a:t>Diğer Sanayi Ürünleri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latin typeface="Arial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</a:tr>
              <a:tr h="34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latin typeface="Arial"/>
                        </a:rPr>
                        <a:t>Elektrik - Elektronik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latin typeface="Arial"/>
                        </a:rPr>
                        <a:t>309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latin typeface="Arial"/>
                        </a:rPr>
                        <a:t>331</a:t>
                      </a:r>
                    </a:p>
                  </a:txBody>
                  <a:tcPr marL="9525" marR="9525" marT="9525" marB="0" anchor="b"/>
                </a:tc>
              </a:tr>
              <a:tr h="34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latin typeface="Arial"/>
                        </a:rPr>
                        <a:t>Halı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latin typeface="Arial"/>
                        </a:rPr>
                        <a:t>756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latin typeface="Arial"/>
                        </a:rPr>
                        <a:t>821</a:t>
                      </a:r>
                    </a:p>
                  </a:txBody>
                  <a:tcPr marL="9525" marR="9525" marT="9525" marB="0" anchor="b"/>
                </a:tc>
              </a:tr>
              <a:tr h="34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 err="1">
                          <a:solidFill>
                            <a:srgbClr val="00B050"/>
                          </a:solidFill>
                          <a:latin typeface="Arial"/>
                        </a:rPr>
                        <a:t>Hazırgiyim</a:t>
                      </a:r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 ve Konfeksiyon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453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2.223</a:t>
                      </a:r>
                    </a:p>
                  </a:txBody>
                  <a:tcPr marL="9525" marR="9525" marT="9525" marB="0" anchor="b"/>
                </a:tc>
              </a:tr>
              <a:tr h="34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Hububat, Bakliyat, Yağlı Tohumlar ve Mamulleri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9.411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7.516</a:t>
                      </a:r>
                    </a:p>
                  </a:txBody>
                  <a:tcPr marL="9525" marR="9525" marT="9525" marB="0" anchor="b"/>
                </a:tc>
              </a:tr>
              <a:tr h="34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latin typeface="Arial"/>
                        </a:rPr>
                        <a:t>İKLİMLENDİRME SANAYİİ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latin typeface="Arial"/>
                        </a:rPr>
                        <a:t>1.290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latin typeface="Arial"/>
                        </a:rPr>
                        <a:t>1.666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2014 YILI BATMAN İLİ İHRACAT YAPILAN SEKTÖRLER (1)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323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808"/>
                <a:gridCol w="2000808"/>
                <a:gridCol w="2000808"/>
                <a:gridCol w="2000808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Kimyevi Maddeler ve Mamulleri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6.791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8.302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Kuru Meyve ve Mamulleri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Maden ve Metaller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13.756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12.907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Makine ve Aksamları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1.960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1.158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SAVUNMA VE HAVACILIK SANAYİİ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SU ÜRÜNLERİ VE HAYVANCILIK MAMULLERİ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2.265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Süs Bitkileri ve Mamulleri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Taşıt Araçları ve Yan Sanayi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218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Tekstil ve Hammaddeleri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Yaş Meyve ve Sebze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637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Zeytin ve Zeytinyağı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1.059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1.497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tr-TR" b="0" u="non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0" u="non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0" u="non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2014 YILI BATMAN İLİ İHRACAT YAPILAN SEKTÖRLER (2)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tr-TR" dirty="0" smtClean="0"/>
              <a:t>2014 yılı Batman ili en fazla ihracat yapan sektörler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Maden ve Metaller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Kimyevi maddeler ve Mamulleri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Hububat, Bakliyat, Yağlı Tohumlar ve mamulleri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Demir ve Demir dışı Metaller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Su Ürünleri ve hayvancılık Mamulleri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Hazır Giyim ve Konfeksiyon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Çelik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Çimento, cam, seramik ve toprak ürünleri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İklimlendirme sanayii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Ağaç mamulleri ve orman ürünleri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Zeytin ve zeytinyağı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Sektör değerlendirmeleri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1280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24078" indent="-514350">
              <a:buFont typeface="+mj-lt"/>
              <a:buAutoNum type="arabicParenR"/>
            </a:pPr>
            <a:r>
              <a:rPr lang="tr-TR" dirty="0" smtClean="0"/>
              <a:t>Batman ilinin  en fazla ihracat geliri elde ettiği sektör maden ve metaller olmuştur. Fakat bu sektörde elde edilen gelirde geçen yıla nazaran azalma söz konusudur.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İhracat artış hızının en fazla olduğu sektör ise Su ürünleri ve hayvancılık mamulleri olmuştur.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Türkiye geneli en fazla ihracat yapılan ilk 10 sektör arasında yer alan sektörlerden 6’sı aynı zamanda Batman </a:t>
            </a:r>
            <a:r>
              <a:rPr lang="tr-TR" dirty="0" err="1" smtClean="0"/>
              <a:t>ili’nin</a:t>
            </a:r>
            <a:r>
              <a:rPr lang="tr-TR" dirty="0" smtClean="0"/>
              <a:t> en fazla ihracat yaptığı ilk 10 sektör arasında yer </a:t>
            </a:r>
            <a:r>
              <a:rPr lang="tr-TR" dirty="0" smtClean="0"/>
              <a:t>almaktadır. Buradan da anlaşılacağı üzere ülke ihracatı ile ilin ihracat yapısı benzerlik göstermektedir.</a:t>
            </a:r>
            <a:endParaRPr lang="tr-TR" dirty="0" smtClean="0"/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Batman ihracatının lokomotif sektörlerinden olan Kimyevi maddeler ve mamulleri ise gecen yıla nazaran % 17 </a:t>
            </a:r>
            <a:r>
              <a:rPr lang="tr-TR" dirty="0" err="1" smtClean="0"/>
              <a:t>lik</a:t>
            </a:r>
            <a:r>
              <a:rPr lang="tr-TR" dirty="0" smtClean="0"/>
              <a:t> bir artış göstermiştir.</a:t>
            </a:r>
          </a:p>
          <a:p>
            <a:pPr marL="624078" indent="-514350">
              <a:buFont typeface="+mj-lt"/>
              <a:buAutoNum type="arabicParenR"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Sektör Değerlendirmeleri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543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1-) Türkiye Geneli İhracat Rakamları (13Yıllık)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2-) Türkiye 2014 Yılı Aylık İhracat Rakamları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3-) Türkiye’nin En Fazla İhracatı Yaptığı İlk 20 Ülke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4-) Türkiye’nin en Fazla İhracat Yaptığı Sektörler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Türkiye Geneli İhracat Tutarları </a:t>
            </a:r>
            <a:endParaRPr lang="tr-TR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6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Türkiye’nin 2002 yılında 36 milyar$ olan ihracatı 2014 yılında 157 milyar$ olmuştur. Buda yaklaşık yıllık %15 düzeyindeki bir ihracat artışını göstermektedir.</a:t>
            </a:r>
          </a:p>
          <a:p>
            <a:r>
              <a:rPr lang="tr-TR" dirty="0" smtClean="0"/>
              <a:t>2014 yılı ihracat hedefi olan 166 milyar$ ı tutturamamıştır.2023 hedefi 500 milyar$ </a:t>
            </a:r>
            <a:r>
              <a:rPr lang="tr-TR" dirty="0" err="1" smtClean="0"/>
              <a:t>dır</a:t>
            </a:r>
            <a:r>
              <a:rPr lang="tr-TR" dirty="0" smtClean="0"/>
              <a:t>. Fakat bu hedefi tutturmak  temel göstergelere bakıldığında mümkün gözükmemektedir.</a:t>
            </a:r>
          </a:p>
          <a:p>
            <a:r>
              <a:rPr lang="tr-TR" dirty="0" smtClean="0"/>
              <a:t>Bu hedefi tutturabilmenin tek yolu </a:t>
            </a:r>
            <a:r>
              <a:rPr lang="tr-TR" dirty="0" err="1" smtClean="0"/>
              <a:t>inovatif</a:t>
            </a:r>
            <a:r>
              <a:rPr lang="tr-TR" dirty="0" smtClean="0"/>
              <a:t> araçlar üretmek olabilir.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Son 10 yıllık Türkiye ihracatı değerlendirmesi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6426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16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8229600" cy="5318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755576" y="620687"/>
          <a:ext cx="7920879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401"/>
                <a:gridCol w="3907460"/>
                <a:gridCol w="2315532"/>
                <a:gridCol w="1302486"/>
              </a:tblGrid>
              <a:tr h="42100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latin typeface="Arial"/>
                        </a:rPr>
                        <a:t>2014 YILI İHRACATIMIZDA İLK 20 ÜLKE (1000 $)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6384"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latin typeface="Arial Tur"/>
                        </a:rPr>
                        <a:t>ÜLKE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latin typeface="Arial Tur"/>
                        </a:rPr>
                        <a:t>KÜMÜLATİF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latin typeface="Arial Tur"/>
                        </a:rPr>
                        <a:t>% PAY</a:t>
                      </a:r>
                    </a:p>
                  </a:txBody>
                  <a:tcPr marL="9525" marR="9525" marT="9525" marB="0" anchor="b"/>
                </a:tc>
              </a:tr>
              <a:tr h="177613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 dirty="0">
                          <a:latin typeface="Arial Tur"/>
                        </a:rPr>
                        <a:t>1.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latin typeface="Arial Tur"/>
                        </a:rPr>
                        <a:t>ALMANYA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latin typeface="Arial"/>
                        </a:rPr>
                        <a:t>14.854.415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latin typeface="Arial"/>
                        </a:rPr>
                        <a:t>9,82</a:t>
                      </a:r>
                    </a:p>
                  </a:txBody>
                  <a:tcPr marL="9525" marR="9525" marT="9525" marB="0" anchor="b"/>
                </a:tc>
              </a:tr>
              <a:tr h="177613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 dirty="0">
                          <a:latin typeface="Arial Tur"/>
                        </a:rPr>
                        <a:t>2.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1" i="0" u="none" strike="noStrike" dirty="0">
                          <a:latin typeface="Arial Tur"/>
                        </a:rPr>
                        <a:t>IRAK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1" i="0" u="none" strike="noStrike" dirty="0">
                          <a:latin typeface="Arial"/>
                        </a:rPr>
                        <a:t>10.662.859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1" i="0" u="none" strike="noStrike" dirty="0">
                          <a:latin typeface="Arial"/>
                        </a:rPr>
                        <a:t>7,05</a:t>
                      </a:r>
                    </a:p>
                  </a:txBody>
                  <a:tcPr marL="9525" marR="9525" marT="9525" marB="0" anchor="b"/>
                </a:tc>
              </a:tr>
              <a:tr h="177613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 dirty="0">
                          <a:latin typeface="Arial Tur"/>
                        </a:rPr>
                        <a:t>3.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 dirty="0">
                          <a:latin typeface="Arial Tur"/>
                        </a:rPr>
                        <a:t>BİRLEŞİK KRALLIK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latin typeface="Arial"/>
                        </a:rPr>
                        <a:t>9.654.132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latin typeface="Arial"/>
                        </a:rPr>
                        <a:t>6,38</a:t>
                      </a:r>
                    </a:p>
                  </a:txBody>
                  <a:tcPr marL="9525" marR="9525" marT="9525" marB="0" anchor="b"/>
                </a:tc>
              </a:tr>
              <a:tr h="177613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latin typeface="Arial Tur"/>
                        </a:rPr>
                        <a:t>4.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 dirty="0">
                          <a:latin typeface="Arial Tur"/>
                        </a:rPr>
                        <a:t>İTALYA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latin typeface="Arial"/>
                        </a:rPr>
                        <a:t>7.026.600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latin typeface="Arial"/>
                        </a:rPr>
                        <a:t>4,64</a:t>
                      </a:r>
                    </a:p>
                  </a:txBody>
                  <a:tcPr marL="9525" marR="9525" marT="9525" marB="0" anchor="b"/>
                </a:tc>
              </a:tr>
              <a:tr h="177613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latin typeface="Arial Tur"/>
                        </a:rPr>
                        <a:t>5.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 dirty="0">
                          <a:latin typeface="Arial Tur"/>
                        </a:rPr>
                        <a:t>FRANSA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latin typeface="Arial"/>
                        </a:rPr>
                        <a:t>6.446.369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latin typeface="Arial"/>
                        </a:rPr>
                        <a:t>4,26</a:t>
                      </a:r>
                    </a:p>
                  </a:txBody>
                  <a:tcPr marL="9525" marR="9525" marT="9525" marB="0" anchor="b"/>
                </a:tc>
              </a:tr>
              <a:tr h="177613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latin typeface="Arial Tur"/>
                        </a:rPr>
                        <a:t>6.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 dirty="0">
                          <a:latin typeface="Arial Tur"/>
                        </a:rPr>
                        <a:t>BİRLEŞİK DEVLETLER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latin typeface="Arial"/>
                        </a:rPr>
                        <a:t>6.264.887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latin typeface="Arial"/>
                        </a:rPr>
                        <a:t>4,14</a:t>
                      </a:r>
                    </a:p>
                  </a:txBody>
                  <a:tcPr marL="9525" marR="9525" marT="9525" marB="0" anchor="b"/>
                </a:tc>
              </a:tr>
              <a:tr h="177613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latin typeface="Arial Tur"/>
                        </a:rPr>
                        <a:t>7.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 dirty="0">
                          <a:latin typeface="Arial Tur"/>
                        </a:rPr>
                        <a:t>RUSYA FEDERASYONU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latin typeface="Arial"/>
                        </a:rPr>
                        <a:t>6.057.946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latin typeface="Arial"/>
                        </a:rPr>
                        <a:t>4,00</a:t>
                      </a:r>
                    </a:p>
                  </a:txBody>
                  <a:tcPr marL="9525" marR="9525" marT="9525" marB="0" anchor="b"/>
                </a:tc>
              </a:tr>
              <a:tr h="177613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latin typeface="Arial Tur"/>
                        </a:rPr>
                        <a:t>8.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 dirty="0">
                          <a:latin typeface="Arial Tur"/>
                        </a:rPr>
                        <a:t>İSPANYA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latin typeface="Arial"/>
                        </a:rPr>
                        <a:t>4.756.935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latin typeface="Arial"/>
                        </a:rPr>
                        <a:t>3,14</a:t>
                      </a:r>
                    </a:p>
                  </a:txBody>
                  <a:tcPr marL="9525" marR="9525" marT="9525" marB="0" anchor="b"/>
                </a:tc>
              </a:tr>
              <a:tr h="177613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latin typeface="Arial Tur"/>
                        </a:rPr>
                        <a:t>9.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1" i="0" u="none" strike="noStrike" dirty="0">
                          <a:latin typeface="Arial Tur"/>
                        </a:rPr>
                        <a:t>İRAN (İSLAM CUM.)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1" i="0" u="none" strike="noStrike" dirty="0">
                          <a:latin typeface="Arial"/>
                        </a:rPr>
                        <a:t>4.012.545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1" i="0" u="none" strike="noStrike" dirty="0">
                          <a:latin typeface="Arial"/>
                        </a:rPr>
                        <a:t>2,65</a:t>
                      </a:r>
                    </a:p>
                  </a:txBody>
                  <a:tcPr marL="9525" marR="9525" marT="9525" marB="0" anchor="b"/>
                </a:tc>
              </a:tr>
              <a:tr h="177613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latin typeface="Arial Tur"/>
                        </a:rPr>
                        <a:t>10.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 dirty="0">
                          <a:latin typeface="Arial Tur"/>
                        </a:rPr>
                        <a:t>HOLLANDA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latin typeface="Arial"/>
                        </a:rPr>
                        <a:t>3.395.314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latin typeface="Arial"/>
                        </a:rPr>
                        <a:t>2,24</a:t>
                      </a:r>
                    </a:p>
                  </a:txBody>
                  <a:tcPr marL="9525" marR="9525" marT="9525" marB="0" anchor="b"/>
                </a:tc>
              </a:tr>
              <a:tr h="177613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latin typeface="Arial Tur"/>
                        </a:rPr>
                        <a:t>11.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1" i="0" u="none" strike="noStrike" dirty="0">
                          <a:latin typeface="Arial Tur"/>
                        </a:rPr>
                        <a:t>MISIR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1" i="0" u="none" strike="noStrike" dirty="0">
                          <a:latin typeface="Arial"/>
                        </a:rPr>
                        <a:t>3.312.941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1" i="0" u="none" strike="noStrike" dirty="0">
                          <a:latin typeface="Arial"/>
                        </a:rPr>
                        <a:t>2,19</a:t>
                      </a:r>
                    </a:p>
                  </a:txBody>
                  <a:tcPr marL="9525" marR="9525" marT="9525" marB="0" anchor="b"/>
                </a:tc>
              </a:tr>
              <a:tr h="229672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latin typeface="Arial Tur"/>
                        </a:rPr>
                        <a:t>12.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 dirty="0">
                          <a:latin typeface="Arial Tur"/>
                        </a:rPr>
                        <a:t>BİRLEŞİK ARAP EMİRLİKLERİ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latin typeface="Arial"/>
                        </a:rPr>
                        <a:t>3.220.007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latin typeface="Arial"/>
                        </a:rPr>
                        <a:t>2,13</a:t>
                      </a:r>
                    </a:p>
                  </a:txBody>
                  <a:tcPr marL="9525" marR="9525" marT="9525" marB="0" anchor="b"/>
                </a:tc>
              </a:tr>
              <a:tr h="229672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latin typeface="Arial Tur"/>
                        </a:rPr>
                        <a:t>13.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 dirty="0">
                          <a:latin typeface="Arial Tur"/>
                        </a:rPr>
                        <a:t>ROMANYA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latin typeface="Arial"/>
                        </a:rPr>
                        <a:t>3.032.321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latin typeface="Arial"/>
                        </a:rPr>
                        <a:t>2,00</a:t>
                      </a:r>
                    </a:p>
                  </a:txBody>
                  <a:tcPr marL="9525" marR="9525" marT="9525" marB="0" anchor="b"/>
                </a:tc>
              </a:tr>
              <a:tr h="229672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latin typeface="Arial Tur"/>
                        </a:rPr>
                        <a:t>14.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1" i="0" u="none" strike="noStrike" dirty="0">
                          <a:latin typeface="Arial Tur"/>
                        </a:rPr>
                        <a:t>SUUDİ ARABİSTAN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1" i="0" u="none" strike="noStrike" dirty="0">
                          <a:latin typeface="Arial"/>
                        </a:rPr>
                        <a:t>3.031.404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1" i="0" u="none" strike="noStrike" dirty="0">
                          <a:latin typeface="Arial"/>
                        </a:rPr>
                        <a:t>2,00</a:t>
                      </a:r>
                    </a:p>
                  </a:txBody>
                  <a:tcPr marL="9525" marR="9525" marT="9525" marB="0" anchor="b"/>
                </a:tc>
              </a:tr>
              <a:tr h="229672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latin typeface="Arial Tur"/>
                        </a:rPr>
                        <a:t>15.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 dirty="0">
                          <a:latin typeface="Arial Tur"/>
                        </a:rPr>
                        <a:t>İSRAİL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latin typeface="Arial"/>
                        </a:rPr>
                        <a:t>2.925.017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latin typeface="Arial"/>
                        </a:rPr>
                        <a:t>1,93</a:t>
                      </a:r>
                    </a:p>
                  </a:txBody>
                  <a:tcPr marL="9525" marR="9525" marT="9525" marB="0" anchor="b"/>
                </a:tc>
              </a:tr>
              <a:tr h="229672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latin typeface="Arial Tur"/>
                        </a:rPr>
                        <a:t>16.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 dirty="0">
                          <a:latin typeface="Arial Tur"/>
                        </a:rPr>
                        <a:t>BELÇİKA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latin typeface="Arial"/>
                        </a:rPr>
                        <a:t>2.918.734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latin typeface="Arial"/>
                        </a:rPr>
                        <a:t>1,93</a:t>
                      </a:r>
                    </a:p>
                  </a:txBody>
                  <a:tcPr marL="9525" marR="9525" marT="9525" marB="0" anchor="b"/>
                </a:tc>
              </a:tr>
              <a:tr h="229672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latin typeface="Arial Tur"/>
                        </a:rPr>
                        <a:t>17.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1" i="0" u="none" strike="noStrike" dirty="0">
                          <a:latin typeface="Arial Tur"/>
                        </a:rPr>
                        <a:t>AZERBAYCAN-NAHÇİVAN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1" i="0" u="none" strike="noStrike" dirty="0">
                          <a:latin typeface="Arial"/>
                        </a:rPr>
                        <a:t>2.882.642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1" i="0" u="none" strike="noStrike" dirty="0">
                          <a:latin typeface="Arial"/>
                        </a:rPr>
                        <a:t>1,91</a:t>
                      </a:r>
                    </a:p>
                  </a:txBody>
                  <a:tcPr marL="9525" marR="9525" marT="9525" marB="0" anchor="b"/>
                </a:tc>
              </a:tr>
              <a:tr h="229672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latin typeface="Arial Tur"/>
                        </a:rPr>
                        <a:t>18.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1" i="0" u="none" strike="noStrike" dirty="0">
                          <a:latin typeface="Arial Tur"/>
                        </a:rPr>
                        <a:t>ÇİN HALK CUMHURİYETİ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1" i="0" u="none" strike="noStrike" dirty="0">
                          <a:latin typeface="Arial"/>
                        </a:rPr>
                        <a:t>2.851.410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1" i="0" u="none" strike="noStrike" dirty="0">
                          <a:latin typeface="Arial"/>
                        </a:rPr>
                        <a:t>1,88</a:t>
                      </a:r>
                    </a:p>
                  </a:txBody>
                  <a:tcPr marL="9525" marR="9525" marT="9525" marB="0" anchor="b"/>
                </a:tc>
              </a:tr>
              <a:tr h="229672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latin typeface="Arial Tur"/>
                        </a:rPr>
                        <a:t>19.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 dirty="0">
                          <a:latin typeface="Arial Tur"/>
                        </a:rPr>
                        <a:t>POLONYA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latin typeface="Arial"/>
                        </a:rPr>
                        <a:t>2.406.203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latin typeface="Arial"/>
                        </a:rPr>
                        <a:t>1,59</a:t>
                      </a:r>
                    </a:p>
                  </a:txBody>
                  <a:tcPr marL="9525" marR="9525" marT="9525" marB="0" anchor="b"/>
                </a:tc>
              </a:tr>
              <a:tr h="229672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latin typeface="Arial Tur"/>
                        </a:rPr>
                        <a:t>20.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1" i="0" u="none" strike="noStrike" dirty="0">
                          <a:latin typeface="Arial Tur"/>
                        </a:rPr>
                        <a:t>TÜRKMENİSTAN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1" i="0" u="none" strike="noStrike" dirty="0">
                          <a:latin typeface="Arial"/>
                        </a:rPr>
                        <a:t>2.230.970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1" i="0" u="none" strike="noStrike" dirty="0">
                          <a:latin typeface="Arial"/>
                        </a:rPr>
                        <a:t>1,47</a:t>
                      </a:r>
                    </a:p>
                  </a:txBody>
                  <a:tcPr marL="9525" marR="9525" marT="9525" marB="0" anchor="b"/>
                </a:tc>
              </a:tr>
              <a:tr h="32672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tr-TR" sz="1000" b="1" dirty="0" smtClean="0"/>
                        <a:t>İLK</a:t>
                      </a:r>
                      <a:r>
                        <a:rPr lang="tr-TR" sz="1000" b="1" baseline="0" dirty="0" smtClean="0"/>
                        <a:t> 20 ÜLKE TOPLAM İHRACAT DEĞERİ</a:t>
                      </a:r>
                      <a:endParaRPr lang="tr-TR" sz="1000" b="1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1" i="0" u="none" strike="noStrike" dirty="0">
                          <a:latin typeface="Arial"/>
                        </a:rPr>
                        <a:t>101.943.651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1" i="0" u="none" strike="noStrike" dirty="0">
                          <a:latin typeface="Arial"/>
                        </a:rPr>
                        <a:t>67,38</a:t>
                      </a:r>
                    </a:p>
                  </a:txBody>
                  <a:tcPr marL="9525" marR="9525" marT="9525" marB="0" anchor="b"/>
                </a:tc>
              </a:tr>
              <a:tr h="229672">
                <a:tc>
                  <a:txBody>
                    <a:bodyPr/>
                    <a:lstStyle/>
                    <a:p>
                      <a:endParaRPr lang="tr-TR" sz="100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TOPLAM İHRACATIMIZ</a:t>
                      </a:r>
                      <a:endParaRPr lang="tr-TR" sz="10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latin typeface="Arial"/>
                        </a:rPr>
                        <a:t>151.292.662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latin typeface="Arial"/>
                        </a:rPr>
                        <a:t>100,00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19256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 SON 10 YILLIK BATMAN İHRACATI(2005-2014)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620685"/>
          <a:ext cx="8229600" cy="5184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4418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latin typeface="Arial"/>
                        </a:rPr>
                        <a:t>Tablo 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730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latin typeface="Arial"/>
                        </a:rPr>
                        <a:t>En yüksek ihracat artışı elde edilen ilk 10 ülke*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6046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6046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ÜLKE (Bin$)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2013 - ARALIK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2014 - ARALIK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Değ. 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PANAMA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2.925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12.585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330,3%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UMMAN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10.497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43.789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317,1%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MEKSİKA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19.360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48.874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152,5%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İRAN (İSLAM CUM.)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270.646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520.187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92,2%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KUVEYT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27.210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45.853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68,5%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YEMEN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53.179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85.491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60,8%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KANADA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42.350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65.698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55,1%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SINGAPUR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20.043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28.858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44,0%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BANGLADEŞ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12.636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18.192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44,0%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CEZAYİR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162.652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220.370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35,5%</a:t>
                      </a:r>
                    </a:p>
                  </a:txBody>
                  <a:tcPr marL="9525" marR="9525" marT="9525" marB="0" anchor="b"/>
                </a:tc>
              </a:tr>
              <a:tr h="30669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* 10 milyon dolar ve üstünde ihracat yapılan ülkeler arasında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950" b="0" i="0" u="none" strike="noStrike">
                        <a:solidFill>
                          <a:srgbClr val="00008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6046">
                <a:tc>
                  <a:txBody>
                    <a:bodyPr/>
                    <a:lstStyle/>
                    <a:p>
                      <a:pPr algn="l" fontAlgn="b"/>
                      <a:endParaRPr lang="tr-TR" sz="950" b="0" i="0" u="none" strike="noStrike">
                        <a:solidFill>
                          <a:srgbClr val="000080"/>
                        </a:solidFill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18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>
                          <a:latin typeface="Arial"/>
                        </a:rPr>
                        <a:t>Tablo 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730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latin typeface="Arial"/>
                        </a:rPr>
                        <a:t>En fazla ihracat yapılan ilk 10 ülke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6046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6046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ÜLKE (Bin$)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2013 - ARALIK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2014 - ARALIK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Değ. 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ALMANYA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1.126.215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1.137.632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1,0%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IRAK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1.203.610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1.085.082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-9,8%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BİRLEŞİK KRALLIK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713.980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756.943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6,0%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BİRLEŞİK DEVLETLER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527.500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714.673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35,5%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İTALYA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560.504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587.964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4,9%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FRANSA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560.890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572.025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2,0%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İRAN (İSLAM CUM.)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270.646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520.187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92,2%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RUSYA FEDERASYONU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633.576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476.543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-24,8%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İSPANYA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383.736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392.708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2,3%</a:t>
                      </a:r>
                    </a:p>
                  </a:txBody>
                  <a:tcPr marL="9525" marR="9525" marT="9525" marB="0" anchor="b"/>
                </a:tc>
              </a:tr>
              <a:tr h="158234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SUUDİ ARABİSTAN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229.926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310.328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35,0%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404659"/>
          <a:ext cx="8229600" cy="5333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9936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latin typeface="Arial"/>
                        </a:rPr>
                        <a:t>Tablo 3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13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latin typeface="Arial"/>
                        </a:rPr>
                        <a:t>En fazla ihracat yapan ilk 10 sektör 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7134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SEKTÖR (Bin$)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2013 - ARALIK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2014 - ARALIK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Değ. 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t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Otomotiv Endüstrisi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1.764.315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1.789.927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t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Kimyevi Maddeler ve Mamulleri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1.598.616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1.429.709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-10,6%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t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Hazırgiyim ve Konfeksiyon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1.421.633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1.372.215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-3,5%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t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Çelik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1.187.128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1.187.018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t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Elektrik Elektronik ve Hizmet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1.113.465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1.147.586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3,1%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t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Tekstil ve Hammaddeleri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661.634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674.119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1,9%</a:t>
                      </a:r>
                    </a:p>
                  </a:txBody>
                  <a:tcPr marL="9525" marR="9525" marT="9525" marB="0" anchor="b"/>
                </a:tc>
              </a:tr>
              <a:tr h="297406">
                <a:tc>
                  <a:txBody>
                    <a:bodyPr/>
                    <a:lstStyle/>
                    <a:p>
                      <a:pPr algn="l" fontAlgn="t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Hububat, Bakliyat, Yağlı Tohumlar ve Mamulleri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672.113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652.885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-2,9%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t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Demir ve Demir Dışı Metaller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572.363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587.852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2,7%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t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Makine ve Aksamları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570.617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556.415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-2,5%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t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Ağaç Mamülleri ve Orman Ürünleri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439.890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411.125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-6,5%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678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>
                          <a:latin typeface="Arial"/>
                        </a:rPr>
                        <a:t>Tablo 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13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latin typeface="Arial"/>
                        </a:rPr>
                        <a:t>İhracatını en yüksek oranlı artıran ilk 10 sektör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7134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SEKTÖR (Bin$)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2013 - ARALIK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2014 - ARALIK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Değ. 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Mücevher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189.189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390.234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106,3%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Fındık ve Mamulleri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166.245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321.435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93,4%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Gemi ve Yat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95.673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164.063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71,5%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Su Ürünleri ve Hayvansal Mamuller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185.163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207.956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12,3%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Savunma ve Havacılık Sanayii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163.410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175.132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7,2%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Halı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202.543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215.091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6,2%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Tütün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89.628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94.615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5,6%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Kuru Meyve ve Mamulleri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130.314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135.547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4,0%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Elektrik Elektronik ve Hizmet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1.113.465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1.147.586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3,1%</a:t>
                      </a:r>
                    </a:p>
                  </a:txBody>
                  <a:tcPr marL="9525" marR="9525" marT="9525" marB="0" anchor="b"/>
                </a:tc>
              </a:tr>
              <a:tr h="17134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Demir ve Demir Dışı Metaller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572.363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587.852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2,7%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02871"/>
              </p:ext>
            </p:extLst>
          </p:nvPr>
        </p:nvGraphicFramePr>
        <p:xfrm>
          <a:off x="457200" y="260648"/>
          <a:ext cx="8229600" cy="5400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7035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latin typeface="Arial"/>
                        </a:rPr>
                        <a:t>Tablo 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844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latin typeface="Arial"/>
                        </a:rPr>
                        <a:t>En fazla ihracat yapan ilk 10 il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384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384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İL (Bin$)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2013 - ARALIK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2014 - ARALIK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Değ. 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İSTANBUL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5.653.333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5.942.516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5,1%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BURSA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1.027.764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1.016.428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-1,1%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KOCAELI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1.067.918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994.552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-6,9%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İZMIR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797.452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739.582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-7,3%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ANKARA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718.971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687.610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-4,4%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GAZIANTEP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583.341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617.063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5,8%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MANISA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377.150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404.089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7,1%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DENIZLI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264.030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232.685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-11,9%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MERSIN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214.507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208.393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-2,9%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HATAY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235.209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201.698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-14,2%</a:t>
                      </a:r>
                    </a:p>
                  </a:txBody>
                  <a:tcPr marL="9525" marR="9525" marT="9525" marB="0" anchor="b"/>
                </a:tc>
              </a:tr>
              <a:tr h="18384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035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>
                          <a:latin typeface="Arial"/>
                        </a:rPr>
                        <a:t>Tablo 6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844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latin typeface="Arial"/>
                        </a:rPr>
                        <a:t>İhracatını en yüksek oranlı artıran ilk 10 il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384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384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İL (Bin$)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2013 - ARALIK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2014 - ARALIK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Değ. 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ADIYAMAN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6.128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24.099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293,3%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ARDAHAN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279,6%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ORDU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10.313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26.117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153,3%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GIRESUN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11.057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27.450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148,3%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KILIS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1.770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3.747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111,7%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YALOVA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1.274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2.634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106,6%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IĞDIR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7.124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12.468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75,0%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ERZINCAN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363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617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70,0%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KASTAMONU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2.696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4.343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61,1%</a:t>
                      </a:r>
                    </a:p>
                  </a:txBody>
                  <a:tcPr marL="9525" marR="9525" marT="9525" marB="0" anchor="b"/>
                </a:tc>
              </a:tr>
              <a:tr h="175189">
                <a:tc>
                  <a:txBody>
                    <a:bodyPr/>
                    <a:lstStyle/>
                    <a:p>
                      <a:pPr algn="l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 Tur"/>
                        </a:rPr>
                        <a:t>ÇANAKKALE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2.754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4.436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50" b="0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61,1%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179512" y="1844824"/>
          <a:ext cx="44644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Türkiye- Batman son 10 yıllık karşılaştırma</a:t>
            </a:r>
            <a:endParaRPr lang="tr-TR" dirty="0"/>
          </a:p>
        </p:txBody>
      </p:sp>
      <p:graphicFrame>
        <p:nvGraphicFramePr>
          <p:cNvPr id="5" name="Chart 6"/>
          <p:cNvGraphicFramePr>
            <a:graphicFrameLocks/>
          </p:cNvGraphicFramePr>
          <p:nvPr/>
        </p:nvGraphicFramePr>
        <p:xfrm>
          <a:off x="4679504" y="1844824"/>
          <a:ext cx="4464496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2010 yılı sonrası Türkiye ve Batman İhracat rakamlarına  bakıldığında  Türkiye ihracat artış hızının çok üstünde bir artış hızı görülmektedir.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</a:t>
            </a:r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808304"/>
              </p:ext>
            </p:extLst>
          </p:nvPr>
        </p:nvGraphicFramePr>
        <p:xfrm>
          <a:off x="1403648" y="3284984"/>
          <a:ext cx="4608258" cy="2110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086"/>
                <a:gridCol w="1536086"/>
                <a:gridCol w="1536086"/>
              </a:tblGrid>
              <a:tr h="367685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İhracat artış hızı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Türkiye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Batman 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tr-TR" dirty="0" smtClean="0"/>
                        <a:t>2011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%18</a:t>
                      </a:r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%44</a:t>
                      </a:r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tr-TR" dirty="0" smtClean="0"/>
                        <a:t>2012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%13</a:t>
                      </a:r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%60</a:t>
                      </a:r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tr-TR" dirty="0" smtClean="0"/>
                        <a:t>2013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%0,6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%4</a:t>
                      </a:r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tr-TR" dirty="0" smtClean="0"/>
                        <a:t>2014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%3</a:t>
                      </a:r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%11</a:t>
                      </a:r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2005 yılında Batman ilinin Türkiye ihracatı içindeki payı %0.016 iken 2014 yılında bu rakam % 0.031 olmuştur.</a:t>
            </a:r>
          </a:p>
          <a:p>
            <a:r>
              <a:rPr lang="tr-TR" dirty="0" smtClean="0"/>
              <a:t>Bu veriler ışığında 2005 yılından 2014 yılına kadar gecen sürede Batman ilinin İhracattan aldığı payı 2 katına çıkardığını görüyoruz.</a:t>
            </a:r>
          </a:p>
          <a:p>
            <a:r>
              <a:rPr lang="tr-TR" dirty="0" smtClean="0"/>
              <a:t>Özellikle 2011-2012 yılarına ait veriler bu yıllarda ihracatın sıçrama yaptığını </a:t>
            </a:r>
            <a:r>
              <a:rPr lang="tr-TR" dirty="0" smtClean="0"/>
              <a:t>göstermektedir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</a:p>
          <a:p>
            <a:r>
              <a:rPr lang="tr-TR" dirty="0" smtClean="0"/>
              <a:t>Batman </a:t>
            </a:r>
            <a:r>
              <a:rPr lang="tr-TR" dirty="0" smtClean="0"/>
              <a:t>ilinin atıl durumda bulunan işgücü kapasitesini aktif hale getirecek iş alanları bulunarak mevcut pazarlar geliştirilmelidir. Coğrafi konum itibariyle ulaşım masrafının az  olduğu ülkelerde Pazar araştırmaları </a:t>
            </a:r>
            <a:r>
              <a:rPr lang="tr-TR" dirty="0" err="1" smtClean="0"/>
              <a:t>derinleştirilmelidir.Örneğin</a:t>
            </a:r>
            <a:r>
              <a:rPr lang="tr-TR" dirty="0" smtClean="0"/>
              <a:t> daha önceki yıllarda ihracatın neredeyse hiç olmadığı İran Türkmenistan gibi ülkelerin pazarları incelenmelidir.</a:t>
            </a:r>
          </a:p>
          <a:p>
            <a:r>
              <a:rPr lang="tr-TR" dirty="0" smtClean="0"/>
              <a:t>Yapılan araştırmalar sonucunda ihracatın önündeki en büyük engel olarak bulunan yabancı dil eksikliği oda bünyesinde kurulacak dış ilişkiler masası aracılığıyla en aza indirgenmeye çalışılmalıdır.</a:t>
            </a:r>
          </a:p>
          <a:p>
            <a:r>
              <a:rPr lang="tr-TR" dirty="0"/>
              <a:t>Doğru bir organizasyon, inandırıcı ekonomik politikalar, yüreklendirici teşvikler, istikrarlı kararlar, bilgilendirici yönlendirmeler ile KOBİ’lerin gelecekte Türkiye ihracatının dinamosu </a:t>
            </a:r>
            <a:r>
              <a:rPr lang="tr-TR" dirty="0" smtClean="0"/>
              <a:t>olması kaçınılmazdır.</a:t>
            </a:r>
            <a:endParaRPr lang="tr-TR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8212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Türkiye’nin başını bazı açılardan sorun olarak ağrıtan nüfus problemi, </a:t>
            </a:r>
            <a:r>
              <a:rPr lang="tr-TR" dirty="0" smtClean="0"/>
              <a:t>doğru değerlendirildiği </a:t>
            </a:r>
            <a:r>
              <a:rPr lang="tr-TR" dirty="0"/>
              <a:t>takdirde önemli bir insan kaynağı olarak görülebilir. Genç ve eğitilebilir bir nüfus, </a:t>
            </a:r>
            <a:r>
              <a:rPr lang="tr-TR" dirty="0" smtClean="0"/>
              <a:t>gelecekte </a:t>
            </a:r>
            <a:r>
              <a:rPr lang="tr-TR" dirty="0"/>
              <a:t>Türkiye’nin dünya ekonomisi içerisinde önemli bir rekabet </a:t>
            </a:r>
            <a:r>
              <a:rPr lang="tr-TR" dirty="0" smtClean="0"/>
              <a:t>gücü elde etmesine neden olacaktır.</a:t>
            </a:r>
          </a:p>
          <a:p>
            <a:r>
              <a:rPr lang="tr-TR" dirty="0"/>
              <a:t>Ortadoğu, Orta Asya, Avrupa ve Afrika pazarına bu kadar yakın ve tarihi bağları olan bir ülke olarak Türkiye’nin bu avantajı iyi değerlendirmesi </a:t>
            </a:r>
            <a:r>
              <a:rPr lang="tr-TR" dirty="0" smtClean="0"/>
              <a:t>gerekir.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İhracata yönelik avantajlar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57752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Stratejileri doğru belirlenmiş bir pazarlama politikasından yoksun oluşumuz</a:t>
            </a:r>
            <a:endParaRPr lang="tr-TR" dirty="0" smtClean="0"/>
          </a:p>
          <a:p>
            <a:r>
              <a:rPr lang="tr-TR" dirty="0" smtClean="0"/>
              <a:t>Ar-ge </a:t>
            </a:r>
            <a:r>
              <a:rPr lang="tr-TR" dirty="0"/>
              <a:t>bütçesinin </a:t>
            </a:r>
            <a:r>
              <a:rPr lang="tr-TR" dirty="0" smtClean="0"/>
              <a:t>yetersizliği</a:t>
            </a:r>
          </a:p>
          <a:p>
            <a:r>
              <a:rPr lang="tr-TR" dirty="0"/>
              <a:t>Teknoloji ağırlıklı, katma değeri yüksek sektörlerdeki </a:t>
            </a:r>
            <a:r>
              <a:rPr lang="tr-TR" dirty="0" smtClean="0"/>
              <a:t>yetersizliğimiz</a:t>
            </a:r>
          </a:p>
          <a:p>
            <a:r>
              <a:rPr lang="tr-TR" dirty="0"/>
              <a:t>Bölgesel siyasi </a:t>
            </a:r>
            <a:r>
              <a:rPr lang="tr-TR" dirty="0" smtClean="0"/>
              <a:t>krizler</a:t>
            </a:r>
          </a:p>
          <a:p>
            <a:r>
              <a:rPr lang="tr-TR" dirty="0"/>
              <a:t>Şirketlerimizin ihracat pazarlamasına odaklı </a:t>
            </a:r>
            <a:r>
              <a:rPr lang="tr-TR" dirty="0" err="1"/>
              <a:t>organizasyonel</a:t>
            </a:r>
            <a:r>
              <a:rPr lang="tr-TR" dirty="0"/>
              <a:t> yapıya istenilen seviyede halen ulaşamamış </a:t>
            </a:r>
            <a:r>
              <a:rPr lang="tr-TR" dirty="0" smtClean="0"/>
              <a:t>olmaları</a:t>
            </a:r>
          </a:p>
          <a:p>
            <a:r>
              <a:rPr lang="tr-TR" dirty="0"/>
              <a:t>Uluslar arası mevzuatlara ve standartlara uyum konusundaki yetersizliğimiz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Dezavantajlar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536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2005-2014 yılları arasında Batman ihracatının sürekli artış trendinde olduğu gözlenmektedir. Özellikle 2008 krizinden sonraki dönemlerde bu artış daha net görülmektedir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2011-2012 yılları arasındaki ihracat sıçramasının çözüm süreci ve oda vizyonunun etkisi olduğu söylenebilir.</a:t>
            </a:r>
          </a:p>
          <a:p>
            <a:r>
              <a:rPr lang="tr-TR" dirty="0" smtClean="0"/>
              <a:t> </a:t>
            </a:r>
            <a:r>
              <a:rPr lang="tr-TR" dirty="0" smtClean="0"/>
              <a:t>Bu sürekli artış kullanılmayan (atıl) kapasitenin çok olduğu durumlarda gözlenmektedir.2015 yılı için ihracat hedefi oluşturulabilir.</a:t>
            </a:r>
            <a:r>
              <a:rPr lang="tr-TR" dirty="0" smtClean="0">
                <a:solidFill>
                  <a:srgbClr val="FF0000"/>
                </a:solidFill>
              </a:rPr>
              <a:t>(Örneğin 60 milyon $.İhracat artış hızı hedefi %20)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Son on yıllık Batman ihracat değerlendirmesi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793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afik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BATMAN İLİ 2014 YILI AYLIK İHRACAT DÜZEYLERİ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395537" y="1600200"/>
          <a:ext cx="8291264" cy="4421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064"/>
                <a:gridCol w="2057400"/>
                <a:gridCol w="2057400"/>
                <a:gridCol w="2057400"/>
              </a:tblGrid>
              <a:tr h="294739"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 YILI YAPILAN İHRACAT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 YILI YAPILAN İHRACAT</a:t>
                      </a:r>
                    </a:p>
                  </a:txBody>
                  <a:tcPr marL="9525" marR="9525" marT="9525" marB="0" anchor="b"/>
                </a:tc>
              </a:tr>
              <a:tr h="29473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sng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44.791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49.149</a:t>
                      </a:r>
                    </a:p>
                  </a:txBody>
                  <a:tcPr marL="9525" marR="9525" marT="9525" marB="0" anchor="b"/>
                </a:tc>
              </a:tr>
              <a:tr h="29473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ALMANYA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9473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ARNAVUTLUK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9473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AZERBEYCAN-NAHCIVAN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</a:tr>
              <a:tr h="29473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BAHAMALAR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29473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BANGLADEŞ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</a:tr>
              <a:tr h="29473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BIRLESIK ARAP EMIRLI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170</a:t>
                      </a:r>
                    </a:p>
                  </a:txBody>
                  <a:tcPr marL="9525" marR="9525" marT="9525" marB="0" anchor="b"/>
                </a:tc>
              </a:tr>
              <a:tr h="29473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BİRLEŞİK DEVLETLER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</a:tr>
              <a:tr h="29473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BİRLEŞİK KRALLIK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551</a:t>
                      </a:r>
                    </a:p>
                  </a:txBody>
                  <a:tcPr marL="9525" marR="9525" marT="9525" marB="0" anchor="b"/>
                </a:tc>
              </a:tr>
              <a:tr h="29473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BOSNA-HERSEK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9473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BULGARİSTAN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385</a:t>
                      </a:r>
                    </a:p>
                  </a:txBody>
                  <a:tcPr marL="9525" marR="9525" marT="9525" marB="0" anchor="b"/>
                </a:tc>
              </a:tr>
              <a:tr h="29473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CAYMAN ADALARI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29473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CEZAYİR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29473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ÇİN HALK CUMHURİYETİ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2013-2014 YILLARI ÜLKELERE YAPILAN İHRACAT TUTARLARI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4" cy="4637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/>
                <a:gridCol w="2057401"/>
                <a:gridCol w="2057401"/>
                <a:gridCol w="2057401"/>
              </a:tblGrid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ESTONYA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199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FILIPINLER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FİNLANDİYA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FRANSA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GÜNEY KORE CUMHURİYE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GÜRCİSTAN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771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HINDISTAN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HONG KONG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IRAK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35.178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31.660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İRAN (İSLAM CUM.)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1.079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JAPONYA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KATAR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KAZAKİSTAN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KENYA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KIRGIZİSTAN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KUZEY KIBRIS TÜRK CU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1.738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3.815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LİBYA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2013-2014 YILLARI ÜLKELERE YAPILAN İHRACAT TUTARLARI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4" cy="4925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/>
                <a:gridCol w="2057401"/>
                <a:gridCol w="2057401"/>
                <a:gridCol w="2057401"/>
              </a:tblGrid>
              <a:tr h="27361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MACARİSTAN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327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7361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MAKEDONYA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2.010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1.987</a:t>
                      </a:r>
                    </a:p>
                  </a:txBody>
                  <a:tcPr marL="9525" marR="9525" marT="9525" marB="0" anchor="b"/>
                </a:tc>
              </a:tr>
              <a:tr h="27361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MALİ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7361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MERSİN SERBEST BÖLGE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</a:tr>
              <a:tr h="27361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MISIR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7361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MOLDAVYA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7361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NIJERYA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27361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ÖZBEKİSTAN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7361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POLONYA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526</a:t>
                      </a:r>
                    </a:p>
                  </a:txBody>
                  <a:tcPr marL="9525" marR="9525" marT="9525" marB="0" anchor="b"/>
                </a:tc>
              </a:tr>
              <a:tr h="27361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ROMANYA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898</a:t>
                      </a:r>
                    </a:p>
                  </a:txBody>
                  <a:tcPr marL="9525" marR="9525" marT="9525" marB="0" anchor="b"/>
                </a:tc>
              </a:tr>
              <a:tr h="27361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RUSYA FEDERASYONU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1.618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1.947</a:t>
                      </a:r>
                    </a:p>
                  </a:txBody>
                  <a:tcPr marL="9525" marR="9525" marT="9525" marB="0" anchor="b"/>
                </a:tc>
              </a:tr>
              <a:tr h="27361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SINGAPUR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</a:tr>
              <a:tr h="27361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SURIYE ARAP CUM.(SUR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1.424</a:t>
                      </a:r>
                    </a:p>
                  </a:txBody>
                  <a:tcPr marL="9525" marR="9525" marT="9525" marB="0" anchor="b"/>
                </a:tc>
              </a:tr>
              <a:tr h="27361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SUUDI ARABISTAN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  <a:tr h="27361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TUNUS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27361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TÜRKMENİSTAN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7361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UKRAYNA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1.652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2.085</a:t>
                      </a:r>
                    </a:p>
                  </a:txBody>
                  <a:tcPr marL="9525" marR="9525" marT="9525" marB="0" anchor="b"/>
                </a:tc>
              </a:tr>
              <a:tr h="27361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ZAMBIA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2013-2014 YILLARI ÜLKELERE YAPILAN İHRACAT TUTARLARI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tr-TR" dirty="0" smtClean="0"/>
              <a:t>IRAK    (Toplam ihracatın yaklaşık 2/3’ü)                 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KKTC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UKRAYNA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MAKEDONYA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RUSYA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SURİYE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İRAN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2014 yılında Batman ilinin en fazla ihracat yaptığı ülkeler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0474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tr-TR" dirty="0" smtClean="0"/>
              <a:t>İRAN 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KKTC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RUSYA FEDARASYONU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SURİYE 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UKRAYNA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GÜRCİSTAN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2013-2014 yılları en fazla ihracat artışının olduğu ülkeler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8347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240</TotalTime>
  <Words>1980</Words>
  <Application>Microsoft Office PowerPoint</Application>
  <PresentationFormat>Ekran Gösterisi (4:3)</PresentationFormat>
  <Paragraphs>782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Kalabalık</vt:lpstr>
      <vt:lpstr>Batman İli İhracat Değerlendirme Raporu</vt:lpstr>
      <vt:lpstr> SON 10 YILLIK BATMAN İHRACATI(2005-2014)</vt:lpstr>
      <vt:lpstr>Son on yıllık Batman ihracat değerlendirmesi</vt:lpstr>
      <vt:lpstr>BATMAN İLİ 2014 YILI AYLIK İHRACAT DÜZEYLERİ</vt:lpstr>
      <vt:lpstr>2013-2014 YILLARI ÜLKELERE YAPILAN İHRACAT TUTARLARI</vt:lpstr>
      <vt:lpstr>2013-2014 YILLARI ÜLKELERE YAPILAN İHRACAT TUTARLARI</vt:lpstr>
      <vt:lpstr>2013-2014 YILLARI ÜLKELERE YAPILAN İHRACAT TUTARLARI</vt:lpstr>
      <vt:lpstr>2014 yılında Batman ilinin en fazla ihracat yaptığı ülkeler </vt:lpstr>
      <vt:lpstr>2013-2014 yılları en fazla ihracat artışının olduğu ülkeler</vt:lpstr>
      <vt:lpstr>İhracat yapılan ülkelere yönelik bulgular</vt:lpstr>
      <vt:lpstr>2014 YILI BATMAN İLİ İHRACAT YAPILAN SEKTÖRLER (1)</vt:lpstr>
      <vt:lpstr>2014 YILI BATMAN İLİ İHRACAT YAPILAN SEKTÖRLER (2)</vt:lpstr>
      <vt:lpstr>Sektör değerlendirmeleri</vt:lpstr>
      <vt:lpstr>Sektör Değerlendirmeleri</vt:lpstr>
      <vt:lpstr>Türkiye Geneli İhracat Tutarları </vt:lpstr>
      <vt:lpstr> </vt:lpstr>
      <vt:lpstr>Son 10 yıllık Türkiye ihracatı değerlendirmesi</vt:lpstr>
      <vt:lpstr> </vt:lpstr>
      <vt:lpstr>  </vt:lpstr>
      <vt:lpstr>  </vt:lpstr>
      <vt:lpstr> </vt:lpstr>
      <vt:lpstr>  </vt:lpstr>
      <vt:lpstr>Türkiye- Batman son 10 yıllık karşılaştırma</vt:lpstr>
      <vt:lpstr>Değerlendirme</vt:lpstr>
      <vt:lpstr>Değerlendirme</vt:lpstr>
      <vt:lpstr>İhracata yönelik avantajlar</vt:lpstr>
      <vt:lpstr>Dezavantajlar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Batman İli İhracat Değerlendirme Raporu</dc:title>
  <dc:creator>Stilnet</dc:creator>
  <cp:lastModifiedBy>samsungpc</cp:lastModifiedBy>
  <cp:revision>27</cp:revision>
  <dcterms:created xsi:type="dcterms:W3CDTF">2015-01-27T11:34:58Z</dcterms:created>
  <dcterms:modified xsi:type="dcterms:W3CDTF">2015-01-29T11:15:48Z</dcterms:modified>
</cp:coreProperties>
</file>