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63" r:id="rId4"/>
    <p:sldId id="262" r:id="rId5"/>
    <p:sldId id="261" r:id="rId6"/>
    <p:sldId id="258" r:id="rId7"/>
    <p:sldId id="264" r:id="rId8"/>
    <p:sldId id="260" r:id="rId9"/>
    <p:sldId id="257" r:id="rId10"/>
    <p:sldId id="266" r:id="rId11"/>
    <p:sldId id="270" r:id="rId12"/>
    <p:sldId id="269" r:id="rId13"/>
    <p:sldId id="267" r:id="rId14"/>
    <p:sldId id="268" r:id="rId15"/>
    <p:sldId id="280" r:id="rId16"/>
    <p:sldId id="279" r:id="rId17"/>
    <p:sldId id="277" r:id="rId18"/>
    <p:sldId id="271" r:id="rId19"/>
    <p:sldId id="281" r:id="rId20"/>
    <p:sldId id="276" r:id="rId21"/>
    <p:sldId id="27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4575" autoAdjust="0"/>
  </p:normalViewPr>
  <p:slideViewPr>
    <p:cSldViewPr>
      <p:cViewPr varScale="1">
        <p:scale>
          <a:sx n="75" d="100"/>
          <a:sy n="75" d="100"/>
        </p:scale>
        <p:origin x="-1329" y="-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ilnet\Downloads\aralik_2014_ihracat_rakamlari%20(6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&#246;khan%20KARHAN\Desktop\Yeni%20Microsoft%20Excel%20&#199;al&#305;&#351;ma%20Sayfas&#305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&#246;khan%20KARHAN\Downloads\3684960397468750012.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&#246;khan%20KARHAN\Desktop\Yeni%20Microsoft%20Excel%20&#199;al&#305;&#351;ma%20Sayfas&#305;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06706408345744E-3"/>
          <c:y val="0.14613119909753616"/>
          <c:w val="0.98987235868639556"/>
          <c:h val="0.75189873417721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'2002-2014 AYLIK İHR'!$A$63:$A$75</c:f>
              <c:strCache>
                <c:ptCount val="1"/>
                <c:pt idx="0">
                  <c:v>2002 2003 2004 2005 2006 2007 2008 2009 2010 2011 2012 2013 2014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1.5155388143167584E-2"/>
                  <c:y val="1.6925263826748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6836342426893608E-3"/>
                  <c:y val="1.6876308182996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683236565126334E-3"/>
                  <c:y val="-1.68776371308016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5400000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'2002-2014 AYLIK İHR'!$A$63:$A$75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'2002-2014 AYLIK İHR'!$O$63:$O$75</c:f>
              <c:numCache>
                <c:formatCode>#,##0</c:formatCode>
                <c:ptCount val="13"/>
                <c:pt idx="0">
                  <c:v>36059089.029000036</c:v>
                </c:pt>
                <c:pt idx="1">
                  <c:v>47252836.301999994</c:v>
                </c:pt>
                <c:pt idx="2">
                  <c:v>63167152.819999993</c:v>
                </c:pt>
                <c:pt idx="3">
                  <c:v>73476408.142999992</c:v>
                </c:pt>
                <c:pt idx="4">
                  <c:v>85534675.518000007</c:v>
                </c:pt>
                <c:pt idx="5">
                  <c:v>107271749.904</c:v>
                </c:pt>
                <c:pt idx="6">
                  <c:v>132027195.62599993</c:v>
                </c:pt>
                <c:pt idx="7">
                  <c:v>102142612.603</c:v>
                </c:pt>
                <c:pt idx="8">
                  <c:v>113883219.18399999</c:v>
                </c:pt>
                <c:pt idx="9">
                  <c:v>134906868.83000001</c:v>
                </c:pt>
                <c:pt idx="10">
                  <c:v>152461736.55599999</c:v>
                </c:pt>
                <c:pt idx="11">
                  <c:v>151802637.08700001</c:v>
                </c:pt>
                <c:pt idx="12">
                  <c:v>157622057.18583015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94464"/>
        <c:axId val="101296000"/>
      </c:barChart>
      <c:catAx>
        <c:axId val="10129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3180000" vert="horz"/>
          <a:lstStyle/>
          <a:p>
            <a:pPr>
              <a:defRPr/>
            </a:pPr>
            <a:endParaRPr lang="tr-TR"/>
          </a:p>
        </c:txPr>
        <c:crossAx val="101296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96000"/>
        <c:scaling>
          <c:orientation val="minMax"/>
        </c:scaling>
        <c:delete val="0"/>
        <c:axPos val="l"/>
        <c:numFmt formatCode="#,##0" sourceLinked="1"/>
        <c:majorTickMark val="out"/>
        <c:minorTickMark val="out"/>
        <c:tickLblPos val="none"/>
        <c:txPr>
          <a:bodyPr rot="0" vert="horz"/>
          <a:lstStyle/>
          <a:p>
            <a:pPr>
              <a:defRPr/>
            </a:pPr>
            <a:endParaRPr lang="tr-TR"/>
          </a:p>
        </c:txPr>
        <c:crossAx val="10129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2010-2014</a:t>
            </a:r>
            <a:r>
              <a:rPr lang="tr-TR" baseline="0"/>
              <a:t> Yılları Arası İhracat Tutarları</a:t>
            </a:r>
            <a:endParaRPr lang="tr-TR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Sayfa1!$A$1</c:f>
              <c:strCache>
                <c:ptCount val="1"/>
                <c:pt idx="0">
                  <c:v>Yıllar</c:v>
                </c:pt>
              </c:strCache>
            </c:strRef>
          </c:tx>
          <c:invertIfNegative val="0"/>
          <c:val>
            <c:numRef>
              <c:f>Sayfa1!$A$2:$A$6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val>
        </c:ser>
        <c:ser>
          <c:idx val="1"/>
          <c:order val="1"/>
          <c:tx>
            <c:strRef>
              <c:f>Sayfa1!$B$1</c:f>
              <c:strCache>
                <c:ptCount val="1"/>
                <c:pt idx="0">
                  <c:v>İhracat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Sayfa1!$B$2:$B$6</c:f>
              <c:numCache>
                <c:formatCode>#,##0</c:formatCode>
                <c:ptCount val="5"/>
                <c:pt idx="0">
                  <c:v>18433500</c:v>
                </c:pt>
                <c:pt idx="1">
                  <c:v>26389971</c:v>
                </c:pt>
                <c:pt idx="2">
                  <c:v>42923770</c:v>
                </c:pt>
                <c:pt idx="3">
                  <c:v>44791140</c:v>
                </c:pt>
                <c:pt idx="4">
                  <c:v>49148580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95707520"/>
        <c:axId val="95709056"/>
        <c:axId val="0"/>
      </c:bar3DChart>
      <c:catAx>
        <c:axId val="95707520"/>
        <c:scaling>
          <c:orientation val="minMax"/>
        </c:scaling>
        <c:delete val="0"/>
        <c:axPos val="b"/>
        <c:majorGridlines/>
        <c:minorGridlines>
          <c:spPr>
            <a:ln>
              <a:noFill/>
            </a:ln>
          </c:spPr>
        </c:minorGridlines>
        <c:majorTickMark val="none"/>
        <c:minorTickMark val="none"/>
        <c:tickLblPos val="nextTo"/>
        <c:crossAx val="95709056"/>
        <c:crosses val="autoZero"/>
        <c:auto val="1"/>
        <c:lblAlgn val="ctr"/>
        <c:lblOffset val="100"/>
        <c:noMultiLvlLbl val="0"/>
      </c:catAx>
      <c:valAx>
        <c:axId val="95709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57075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92300962379705"/>
          <c:y val="3.5685072816762531E-2"/>
          <c:w val="0.7093547681539808"/>
          <c:h val="0.8837953598927742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0"/>
                  <c:y val="3.2141418190726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/>
              <a:lstStyle/>
              <a:p>
                <a:pPr>
                  <a:defRPr sz="14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't1'!$A$100:$A$104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</c:strCache>
            </c:strRef>
          </c:cat>
          <c:val>
            <c:numRef>
              <c:f>'t1'!$B$100:$B$104</c:f>
              <c:numCache>
                <c:formatCode>###\ ###\ ###\ ###\ ###\ ###</c:formatCode>
                <c:ptCount val="5"/>
                <c:pt idx="0">
                  <c:v>113883219.184</c:v>
                </c:pt>
                <c:pt idx="1">
                  <c:v>134906868.83000001</c:v>
                </c:pt>
                <c:pt idx="2">
                  <c:v>152461736.55599999</c:v>
                </c:pt>
                <c:pt idx="3">
                  <c:v>151802637.08700001</c:v>
                </c:pt>
                <c:pt idx="4">
                  <c:v>157616884.54699999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1583488"/>
        <c:axId val="101585280"/>
        <c:axId val="0"/>
      </c:bar3DChart>
      <c:catAx>
        <c:axId val="101583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585280"/>
        <c:crosses val="autoZero"/>
        <c:auto val="1"/>
        <c:lblAlgn val="ctr"/>
        <c:lblOffset val="100"/>
        <c:noMultiLvlLbl val="0"/>
      </c:catAx>
      <c:valAx>
        <c:axId val="101585280"/>
        <c:scaling>
          <c:orientation val="minMax"/>
        </c:scaling>
        <c:delete val="1"/>
        <c:axPos val="l"/>
        <c:majorGridlines/>
        <c:numFmt formatCode="###\ ###\ ###\ ###\ ###\ ###" sourceLinked="1"/>
        <c:majorTickMark val="out"/>
        <c:minorTickMark val="none"/>
        <c:tickLblPos val="nextTo"/>
        <c:crossAx val="10158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Sayfa1!$A$1</c:f>
              <c:strCache>
                <c:ptCount val="1"/>
                <c:pt idx="0">
                  <c:v>Yıllar</c:v>
                </c:pt>
              </c:strCache>
            </c:strRef>
          </c:tx>
          <c:invertIfNegative val="0"/>
          <c:val>
            <c:numRef>
              <c:f>Sayfa1!$A$2:$A$6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val>
        </c:ser>
        <c:ser>
          <c:idx val="1"/>
          <c:order val="1"/>
          <c:tx>
            <c:strRef>
              <c:f>Sayfa1!$B$1</c:f>
              <c:strCache>
                <c:ptCount val="1"/>
                <c:pt idx="0">
                  <c:v>İhracat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aseline="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Sayfa1!$B$2:$B$6</c:f>
              <c:numCache>
                <c:formatCode>#,##0</c:formatCode>
                <c:ptCount val="5"/>
                <c:pt idx="0">
                  <c:v>18433500</c:v>
                </c:pt>
                <c:pt idx="1">
                  <c:v>26389971</c:v>
                </c:pt>
                <c:pt idx="2">
                  <c:v>42923770</c:v>
                </c:pt>
                <c:pt idx="3">
                  <c:v>44791140</c:v>
                </c:pt>
                <c:pt idx="4">
                  <c:v>49148580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95752576"/>
        <c:axId val="95754112"/>
        <c:axId val="0"/>
      </c:bar3DChart>
      <c:catAx>
        <c:axId val="95752576"/>
        <c:scaling>
          <c:orientation val="minMax"/>
        </c:scaling>
        <c:delete val="0"/>
        <c:axPos val="b"/>
        <c:majorGridlines/>
        <c:minorGridlines>
          <c:spPr>
            <a:ln>
              <a:noFill/>
            </a:ln>
          </c:spPr>
        </c:minorGridlines>
        <c:majorTickMark val="none"/>
        <c:minorTickMark val="none"/>
        <c:tickLblPos val="nextTo"/>
        <c:crossAx val="95754112"/>
        <c:crosses val="autoZero"/>
        <c:auto val="1"/>
        <c:lblAlgn val="ctr"/>
        <c:lblOffset val="100"/>
        <c:noMultiLvlLbl val="0"/>
      </c:catAx>
      <c:valAx>
        <c:axId val="95754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5752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Toplam İhracattaki Payımız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0.23015873015873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7979002624672E-3"/>
                  <c:y val="-0.2724867724867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000000000000001E-3"/>
                  <c:y val="-0.36507936507936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-0.37037037037037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5E-3"/>
                  <c:y val="-0.39153439153439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1.6E-2</c:v>
                </c:pt>
                <c:pt idx="1">
                  <c:v>1.9E-2</c:v>
                </c:pt>
                <c:pt idx="2">
                  <c:v>2.8000000000000001E-2</c:v>
                </c:pt>
                <c:pt idx="3">
                  <c:v>2.9000000000000001E-2</c:v>
                </c:pt>
                <c:pt idx="4">
                  <c:v>3.1E-2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580928"/>
        <c:axId val="51583232"/>
      </c:barChart>
      <c:catAx>
        <c:axId val="515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583232"/>
        <c:crosses val="autoZero"/>
        <c:auto val="1"/>
        <c:lblAlgn val="ctr"/>
        <c:lblOffset val="100"/>
        <c:noMultiLvlLbl val="0"/>
      </c:catAx>
      <c:valAx>
        <c:axId val="515832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158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23.6.2015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BATMAN İL </a:t>
            </a:r>
            <a:r>
              <a:rPr lang="tr-TR" b="1" dirty="0" smtClean="0"/>
              <a:t>EKONOMİK </a:t>
            </a:r>
            <a:r>
              <a:rPr lang="tr-TR" b="1" dirty="0"/>
              <a:t>RAPORU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73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2.İhracat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tabloda Batman ilinin </a:t>
            </a:r>
            <a:r>
              <a:rPr lang="tr-TR" dirty="0" smtClean="0"/>
              <a:t>2010-2014 </a:t>
            </a:r>
            <a:r>
              <a:rPr lang="tr-TR" dirty="0"/>
              <a:t>yılları arasındaki ihracat yapılan ülkeler, ihracı yapılan ürünler ve ihracat miktarları aşağıdaki tablolarda yer almaktadır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005497"/>
              </p:ext>
            </p:extLst>
          </p:nvPr>
        </p:nvGraphicFramePr>
        <p:xfrm>
          <a:off x="899592" y="2708920"/>
          <a:ext cx="648072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9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/>
              <a:t>Son 5 Ay İhracat Rakamları (2015)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/>
          <a:lstStyle/>
          <a:p>
            <a:r>
              <a:rPr lang="tr-TR" dirty="0" smtClean="0"/>
              <a:t>TÜİK verilerine göre son 5 ay ihracat verileri aşağıdaki gibidir. Tabloya göre son 5 aylık ihracatının toplamı yaklaşık 12 milyon TL’dir. 2014 yılında ilk 5 ay ihracatı toplamı yaklaşık 21 milyon TL’dir. Bu veriler ışığında 2015 yılı Batman ili ihracatı 2014 yılının gerisinde kalacaktır.</a:t>
            </a:r>
          </a:p>
          <a:p>
            <a:endParaRPr lang="tr-TR" dirty="0" smtClean="0"/>
          </a:p>
          <a:p>
            <a:r>
              <a:rPr lang="tr-TR" dirty="0" smtClean="0"/>
              <a:t>Kaynak:TÜİK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93433"/>
              </p:ext>
            </p:extLst>
          </p:nvPr>
        </p:nvGraphicFramePr>
        <p:xfrm>
          <a:off x="899592" y="4221088"/>
          <a:ext cx="6552730" cy="12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941"/>
                <a:gridCol w="906382"/>
                <a:gridCol w="906382"/>
                <a:gridCol w="906382"/>
                <a:gridCol w="906382"/>
                <a:gridCol w="906382"/>
                <a:gridCol w="106087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OCAK 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ŞUBAT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MART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NİSAN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MAYIS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TOPLAM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BATMAN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2.302,32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1.674,69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3.681,64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2.168,38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2.129,64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11.956,67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2013-2014 YILLARI ÜLKELERE YAPILAN İHRACAT TUTARLARI</a:t>
            </a:r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7715200" cy="443766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6162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2013-2014 YILLARI ÜLKELERE YAPILAN İHRACAT TUTARLARI</a:t>
            </a:r>
          </a:p>
        </p:txBody>
      </p:sp>
      <p:graphicFrame>
        <p:nvGraphicFramePr>
          <p:cNvPr id="5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910743"/>
              </p:ext>
            </p:extLst>
          </p:nvPr>
        </p:nvGraphicFramePr>
        <p:xfrm>
          <a:off x="539552" y="1628800"/>
          <a:ext cx="7643192" cy="468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113"/>
                <a:gridCol w="1930113"/>
                <a:gridCol w="1930113"/>
                <a:gridCol w="1852853"/>
              </a:tblGrid>
              <a:tr h="272771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 YILI YAPILAN İHRACAT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 YILI YAPILAN İHRACAT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FILIPINLER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32220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FİNLANDİYA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GÜNEY KORE CUMHURİYE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GÜRCİSTAN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771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HINDISTAN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HONG KONG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35.178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31.660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İRAN (İSLAM CUM.)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1.079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JAPONYA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KATAR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KAZAKİSTAN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KENYA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KIRGIZİSTAN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KUZEY KIBRIS TÜRK CU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3.815</a:t>
                      </a:r>
                    </a:p>
                  </a:txBody>
                  <a:tcPr marL="9525" marR="9525" marT="9525" marB="0" anchor="b"/>
                </a:tc>
              </a:tr>
              <a:tr h="27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LİBYA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323528" y="1600200"/>
            <a:ext cx="7920880" cy="4800600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0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2013-2014 YILLARI ÜLKELERE YAPILAN İHRACAT TUTARLARI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57200" y="1484785"/>
            <a:ext cx="7859216" cy="483276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6751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2013-2014 ihracat yapılan sektör sıralamaları</a:t>
            </a:r>
            <a:endParaRPr lang="tr-TR" sz="32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3893314"/>
              </p:ext>
            </p:extLst>
          </p:nvPr>
        </p:nvGraphicFramePr>
        <p:xfrm>
          <a:off x="467544" y="1628800"/>
          <a:ext cx="3312369" cy="459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3"/>
                <a:gridCol w="1104123"/>
                <a:gridCol w="1104123"/>
              </a:tblGrid>
              <a:tr h="152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</a:rPr>
                        <a:t>2013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6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TOPLAM    (1000$)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44.791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6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Maden ve Metaller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  1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13.756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89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Hububat, Bakliyat, Yağlı Tohumlar ve Mamulleri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2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9.411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21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Kimyevi Maddeler ve Mamulleri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6.791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6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Demir ve Demir Dışı Metaller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2.806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89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ÇİMENTO CAM SERAMİK VE TOPRAK ÜRÜNLERİ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2.118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6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Makine ve Aksamları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1.960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89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Ağaç Mamülleri ve Orman Ürünleri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7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1.534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6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Değerli Maden ve Mücevherat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1.473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6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</a:rPr>
                        <a:t>İKLİMLENDİRME SANAYİİ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1.290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226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Zeytin ve Zeytinyağı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</a:rPr>
                        <a:t>1.059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1895698"/>
              </p:ext>
            </p:extLst>
          </p:nvPr>
        </p:nvGraphicFramePr>
        <p:xfrm>
          <a:off x="4283968" y="1628800"/>
          <a:ext cx="3384375" cy="460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</a:tblGrid>
              <a:tr h="267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</a:rPr>
                        <a:t>2014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19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TOPLAM    (1000$)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50" dirty="0">
                        <a:effectLst/>
                        <a:latin typeface="Calibri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49.149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25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Maden ve Metaller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12.907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38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Kimyevi Maddeler ve Mamulleri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8.302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572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Hububat, Bakliyat, Yağlı Tohumlar ve Mamulleri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7.516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38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Demir ve Demir Dışı Metaller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3.666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572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 smtClean="0">
                          <a:effectLst/>
                        </a:rPr>
                        <a:t>SU ÜRÜNLERİ VE HAYVANCILIK MAMULLERİ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2.265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38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 err="1">
                          <a:effectLst/>
                        </a:rPr>
                        <a:t>Hazırgiyim</a:t>
                      </a:r>
                      <a:r>
                        <a:rPr lang="tr-TR" sz="1050" dirty="0">
                          <a:effectLst/>
                        </a:rPr>
                        <a:t> ve Konfeksiyon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2.223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25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ÇELİK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2.002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572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ÇİMENTO CAM SERAMİK VE TOPRAK ÜRÜNLERİ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1.806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38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İKLİMLENDİRME SANAYİİ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1.666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  <a:tr h="38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>
                          <a:effectLst/>
                        </a:rPr>
                        <a:t>Ağaç Mamülleri ve Orman Ürünleri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1.506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" marR="4572" marT="4572" marB="0" anchor="b"/>
                </a:tc>
              </a:tr>
            </a:tbl>
          </a:graphicData>
        </a:graphic>
      </p:graphicFrame>
      <p:cxnSp>
        <p:nvCxnSpPr>
          <p:cNvPr id="18" name="Düz Ok Bağlayıcısı 17"/>
          <p:cNvCxnSpPr/>
          <p:nvPr/>
        </p:nvCxnSpPr>
        <p:spPr>
          <a:xfrm>
            <a:off x="3419872" y="2492896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V="1">
            <a:off x="3419872" y="2492896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3347864" y="4005064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4" name="Düz Ok Bağlayıcısı 1023"/>
          <p:cNvCxnSpPr/>
          <p:nvPr/>
        </p:nvCxnSpPr>
        <p:spPr>
          <a:xfrm>
            <a:off x="3419872" y="35010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7" name="Düz Ok Bağlayıcısı 1026"/>
          <p:cNvCxnSpPr/>
          <p:nvPr/>
        </p:nvCxnSpPr>
        <p:spPr>
          <a:xfrm>
            <a:off x="3419872" y="220486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9" name="Düz Ok Bağlayıcısı 1028"/>
          <p:cNvCxnSpPr/>
          <p:nvPr/>
        </p:nvCxnSpPr>
        <p:spPr>
          <a:xfrm>
            <a:off x="3491880" y="4869160"/>
            <a:ext cx="792088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1" name="Düz Ok Bağlayıcısı 1030"/>
          <p:cNvCxnSpPr/>
          <p:nvPr/>
        </p:nvCxnSpPr>
        <p:spPr>
          <a:xfrm>
            <a:off x="3419872" y="573325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6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Sektör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2013-2014 yılları incelendiğinde ilk 4 sektör değişmemiştir.2014 yılında su ürünleri ve hayvancılık mamulleri 5. sıradan Hazır giyim ve Konfeksiyon 6. sıradan, Çelik 7. sıradan  ilk 10 sektör arasına girmiştir.</a:t>
            </a:r>
          </a:p>
          <a:p>
            <a:endParaRPr lang="tr-TR" dirty="0" smtClean="0"/>
          </a:p>
          <a:p>
            <a:r>
              <a:rPr lang="tr-TR" dirty="0" smtClean="0"/>
              <a:t>Makine </a:t>
            </a:r>
            <a:r>
              <a:rPr lang="tr-TR" dirty="0"/>
              <a:t>ve Aksamları, Değerli Maden ve Mücevherat, Zeytin ve Zeytinyağı ihracatı 2014 yılında en çok ihracat yapılan ilk 10 sektör arasına girememiştir.</a:t>
            </a:r>
          </a:p>
        </p:txBody>
      </p:sp>
    </p:spTree>
    <p:extLst>
      <p:ext uri="{BB962C8B-B14F-4D97-AF65-F5344CB8AC3E}">
        <p14:creationId xmlns:p14="http://schemas.microsoft.com/office/powerpoint/2010/main" val="3902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3.İSTİHDAM </a:t>
            </a:r>
            <a:r>
              <a:rPr lang="tr-TR" sz="3200" dirty="0"/>
              <a:t>VE İŞSSİZLİK ORANLARI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endParaRPr lang="tr-TR" b="1" dirty="0"/>
          </a:p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endParaRPr lang="tr-TR" b="1" dirty="0"/>
          </a:p>
          <a:p>
            <a:pPr marL="11430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Kaynak: TÜİK</a:t>
            </a:r>
            <a:r>
              <a:rPr lang="tr-TR" b="1" dirty="0" smtClean="0"/>
              <a:t>)</a:t>
            </a:r>
          </a:p>
          <a:p>
            <a:pPr marL="114300" indent="0">
              <a:buNone/>
            </a:pPr>
            <a:r>
              <a:rPr lang="tr-TR" b="1" dirty="0" smtClean="0"/>
              <a:t>Not:2014 yılı işsizlik rakamları bölgesel olarak hesaplanmıştır. 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78921"/>
              </p:ext>
            </p:extLst>
          </p:nvPr>
        </p:nvGraphicFramePr>
        <p:xfrm>
          <a:off x="323528" y="1772816"/>
          <a:ext cx="7620000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80"/>
                <a:gridCol w="2573234"/>
                <a:gridCol w="1906905"/>
                <a:gridCol w="1905381"/>
              </a:tblGrid>
              <a:tr h="60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İşgücüne katılma oranı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İşsizlik oranı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İstihdam oranı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2011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34,3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14,1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29,5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35,3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26,5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2013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36,2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23,4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27,8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05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TRC3 (Mardin, Batman, Şırnak, Siirt)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37,1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24,0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3.KARŞILAŞTIRMA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/>
              <a:t>2010-2014 Yılları Arası İhracat Tutarları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BATMAN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3657600" cy="639762"/>
          </a:xfrm>
        </p:spPr>
        <p:txBody>
          <a:bodyPr/>
          <a:lstStyle/>
          <a:p>
            <a:r>
              <a:rPr lang="tr-TR" dirty="0" smtClean="0"/>
              <a:t>TÜRKİYE</a:t>
            </a:r>
            <a:endParaRPr lang="tr-TR" dirty="0"/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7342681"/>
              </p:ext>
            </p:extLst>
          </p:nvPr>
        </p:nvGraphicFramePr>
        <p:xfrm>
          <a:off x="2771800" y="2492896"/>
          <a:ext cx="531378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334817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91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Batman İhracatının Türkiye İhracatı İçindeki Payı (2010-2014)</a:t>
            </a:r>
            <a:endParaRPr lang="tr-TR" sz="2800" dirty="0"/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23495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624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İÇİNDEKİLER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2000" b="1" dirty="0"/>
              <a:t>1.Türkiye Ekonomisi Genel </a:t>
            </a:r>
            <a:r>
              <a:rPr lang="tr-TR" sz="2000" b="1" dirty="0" smtClean="0"/>
              <a:t>Değerlendirme</a:t>
            </a:r>
          </a:p>
          <a:p>
            <a:pPr marL="114300" indent="0">
              <a:buNone/>
            </a:pPr>
            <a:r>
              <a:rPr lang="tr-TR" sz="2000" dirty="0" smtClean="0"/>
              <a:t>   1.1.Büyüme</a:t>
            </a:r>
          </a:p>
          <a:p>
            <a:pPr marL="114300" indent="0">
              <a:buNone/>
            </a:pPr>
            <a:r>
              <a:rPr lang="tr-TR" sz="2000" dirty="0" smtClean="0"/>
              <a:t>   1.2.İstihdam</a:t>
            </a:r>
          </a:p>
          <a:p>
            <a:pPr marL="114300" indent="0">
              <a:buNone/>
            </a:pPr>
            <a:r>
              <a:rPr lang="tr-TR" sz="2000" dirty="0" smtClean="0"/>
              <a:t>   1.3.İhracat </a:t>
            </a:r>
          </a:p>
          <a:p>
            <a:pPr marL="114300" indent="0">
              <a:buNone/>
            </a:pPr>
            <a:r>
              <a:rPr lang="tr-TR" sz="2000" dirty="0" smtClean="0"/>
              <a:t>   1.4.Enflasyon </a:t>
            </a:r>
            <a:endParaRPr lang="tr-TR" sz="2000" dirty="0"/>
          </a:p>
          <a:p>
            <a:pPr marL="114300" indent="0">
              <a:buNone/>
            </a:pPr>
            <a:r>
              <a:rPr lang="tr-TR" sz="2000" b="1" dirty="0"/>
              <a:t>2.Batman İli Ekonomik Değerlendirme</a:t>
            </a:r>
            <a:endParaRPr lang="tr-TR" sz="2000" dirty="0"/>
          </a:p>
          <a:p>
            <a:pPr marL="114300" indent="0">
              <a:buNone/>
            </a:pPr>
            <a:r>
              <a:rPr lang="tr-TR" sz="2000" dirty="0" smtClean="0"/>
              <a:t>    2.1.SANAYİ</a:t>
            </a:r>
            <a:endParaRPr lang="tr-TR" sz="2000" dirty="0"/>
          </a:p>
          <a:p>
            <a:pPr marL="114300" indent="0">
              <a:buNone/>
            </a:pPr>
            <a:r>
              <a:rPr lang="tr-TR" sz="2000" dirty="0" smtClean="0"/>
              <a:t>    2.2.İhracat</a:t>
            </a:r>
            <a:endParaRPr lang="tr-TR" sz="2000" dirty="0"/>
          </a:p>
          <a:p>
            <a:pPr marL="114300" indent="0">
              <a:buNone/>
            </a:pPr>
            <a:r>
              <a:rPr lang="tr-TR" sz="2000" dirty="0" smtClean="0"/>
              <a:t>    2.3.İstihdam </a:t>
            </a:r>
            <a:r>
              <a:rPr lang="tr-TR" sz="2000" dirty="0"/>
              <a:t>Ve </a:t>
            </a:r>
            <a:r>
              <a:rPr lang="tr-TR" sz="2000" dirty="0" smtClean="0"/>
              <a:t>İşsizlik</a:t>
            </a:r>
          </a:p>
          <a:p>
            <a:pPr marL="114300" indent="0">
              <a:buNone/>
            </a:pPr>
            <a:r>
              <a:rPr lang="tr-TR" sz="2000" b="1" dirty="0" smtClean="0"/>
              <a:t>3.Karşılaştırma</a:t>
            </a:r>
            <a:endParaRPr lang="tr-TR" sz="2000" b="1" dirty="0"/>
          </a:p>
          <a:p>
            <a:pPr marL="68580" indent="0">
              <a:buNone/>
            </a:pPr>
            <a:r>
              <a:rPr lang="tr-TR" sz="2000" dirty="0" smtClean="0"/>
              <a:t>     3.1.İhracat </a:t>
            </a:r>
            <a:r>
              <a:rPr lang="tr-TR" sz="2000" dirty="0"/>
              <a:t>Oranları </a:t>
            </a:r>
            <a:r>
              <a:rPr lang="tr-TR" sz="2000" dirty="0" smtClean="0"/>
              <a:t>Karşılaştırması</a:t>
            </a:r>
          </a:p>
          <a:p>
            <a:pPr marL="68580" indent="0">
              <a:buNone/>
            </a:pPr>
            <a:r>
              <a:rPr lang="tr-TR" sz="2000" dirty="0" smtClean="0"/>
              <a:t>     3.2.İstihdam ve İşsizlik Oranları Karşılaştırması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676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İhracat Oranları Karşılaştırması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2010 yılı sonrası Türkiye ve Batman İhracat rakamlarına  bakıldığında  Türkiye ihracat artış hızının çok üstünde bir artış hızı </a:t>
            </a:r>
            <a:r>
              <a:rPr lang="tr-TR" dirty="0" smtClean="0"/>
              <a:t>görülmektedir.2013 yılında Türkiye geneli ihracatı %3 düşmesine rağmen Batman ili ihracatı %4 artmıştır.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633670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2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İSTİHDAM ve İŞSİZLİK ORANLARI</a:t>
            </a:r>
            <a:endParaRPr lang="tr-TR" sz="32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643192" cy="4590288"/>
          </a:xfrm>
        </p:spPr>
        <p:txBody>
          <a:bodyPr/>
          <a:lstStyle/>
          <a:p>
            <a:r>
              <a:rPr lang="tr-TR" sz="1600" b="1" dirty="0"/>
              <a:t>Türkiye geneli işsizlik oranı 2013 yılında %9,7 düzeyindeyken Batman’da 23,4 seviyesindedir.2014 yılı ortalaması 10,4 iken Batman’da %24 seviyesindedir.</a:t>
            </a:r>
            <a:endParaRPr lang="tr-TR" sz="1600" dirty="0"/>
          </a:p>
          <a:p>
            <a:endParaRPr lang="tr-TR" sz="1600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3744416" cy="267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 descr="C:\Users\Gökhan KARHAN\Desktop\turkey-unemployment-rat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96952"/>
            <a:ext cx="3896816" cy="258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1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1923-2004 döneminde yıllık ortalama %5 oranında büyüyen Türkiye 2002-2013 döneminde de yıllık ortalama %5 ile büyümüştür. Sonuç İtibariyle Türkiye Cumhuriyetin kuruluşundan 2013 sonuna kadar ortalama yıllık %5 büyümüştür. Türkiye </a:t>
            </a:r>
            <a:r>
              <a:rPr lang="tr-TR" dirty="0" smtClean="0"/>
              <a:t>2014 </a:t>
            </a:r>
            <a:r>
              <a:rPr lang="tr-TR" dirty="0"/>
              <a:t>yılı itibariyle dünyada </a:t>
            </a:r>
            <a:r>
              <a:rPr lang="tr-TR" dirty="0" smtClean="0"/>
              <a:t>18’nci </a:t>
            </a:r>
            <a:r>
              <a:rPr lang="tr-TR" dirty="0"/>
              <a:t>büyük ekonomidir.</a:t>
            </a:r>
          </a:p>
        </p:txBody>
      </p:sp>
      <p:pic>
        <p:nvPicPr>
          <p:cNvPr id="1026" name="Picture 2" descr="C:\Users\Gökhan KARHAN\Desktop\turkey-gd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6048672" cy="2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İstihdam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1996 </a:t>
            </a:r>
            <a:r>
              <a:rPr lang="tr-TR" dirty="0"/>
              <a:t>yılında %6.6 oranında olan işsizlik, 2002 yılında %10.3 olarak gerçekleşmiş, 2009 yılında %14’e kadar yükseldikten sonra düşüş trendine girerek 2012 yılında %9.2’ye kadar gerilemiştir. </a:t>
            </a:r>
            <a:r>
              <a:rPr lang="tr-TR" dirty="0" smtClean="0"/>
              <a:t>2014 yılında </a:t>
            </a:r>
            <a:r>
              <a:rPr lang="tr-TR" dirty="0"/>
              <a:t>Türkiye’nin işsizlik oranı </a:t>
            </a:r>
            <a:r>
              <a:rPr lang="tr-TR" dirty="0" smtClean="0"/>
              <a:t>%10.4 </a:t>
            </a:r>
            <a:r>
              <a:rPr lang="tr-TR" dirty="0"/>
              <a:t>olarak gerçekleşmiştir. </a:t>
            </a:r>
            <a:r>
              <a:rPr lang="tr-TR" dirty="0" smtClean="0"/>
              <a:t>2015 ilk dönem işsizlik oranı %10,6 olarak gerçekleşmiştir.</a:t>
            </a:r>
            <a:endParaRPr lang="tr-TR" dirty="0"/>
          </a:p>
        </p:txBody>
      </p:sp>
      <p:pic>
        <p:nvPicPr>
          <p:cNvPr id="2051" name="Picture 3" descr="C:\Users\Gökhan KARHAN\Desktop\turkey-unemployment-r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7620"/>
            <a:ext cx="6421288" cy="251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İhracat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2002-2014 </a:t>
            </a:r>
            <a:r>
              <a:rPr lang="tr-TR" dirty="0"/>
              <a:t>döneminde Türkiye’de ihracat %320.9 oranında artarken ithalat %388.1 oranında </a:t>
            </a:r>
            <a:r>
              <a:rPr lang="tr-TR" dirty="0" smtClean="0"/>
              <a:t>artmıştır</a:t>
            </a:r>
            <a:r>
              <a:rPr lang="tr-TR" dirty="0"/>
              <a:t>. 2013 yılında 2012 yılına göre ihracat %</a:t>
            </a:r>
            <a:r>
              <a:rPr lang="tr-TR" dirty="0" smtClean="0"/>
              <a:t>0.6 </a:t>
            </a:r>
            <a:r>
              <a:rPr lang="tr-TR" dirty="0"/>
              <a:t>azalırken, ithalat %6.39 oranında artmıştır.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540970"/>
              </p:ext>
            </p:extLst>
          </p:nvPr>
        </p:nvGraphicFramePr>
        <p:xfrm>
          <a:off x="1187624" y="3429000"/>
          <a:ext cx="601216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7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Enflasyon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Enflasyon oranı Mayıs ayı itibariyle %8,09 düzeyindedir. Ocak ayı itibariyle enflasyon oranları artmaya başlamıştır. Bunun sebebi seçim dönemleri öncesi belirsizliklerin ekonomiye yansımasıdır.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3074" name="Picture 2" descr="C:\Users\Gökhan KARHAN\Desktop\turkey-inflation-cpi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6763694" cy="255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3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Batman İli Ekonomik Değerlendirme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9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3200" b="1" dirty="0" smtClean="0"/>
              <a:t>1.Sanayi</a:t>
            </a:r>
            <a:r>
              <a:rPr lang="tr-TR" sz="3200" dirty="0" smtClean="0"/>
              <a:t> </a:t>
            </a:r>
            <a:r>
              <a:rPr lang="tr-TR" sz="4800" dirty="0"/>
              <a:t/>
            </a:r>
            <a:br>
              <a:rPr lang="tr-TR" sz="4800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Batman </a:t>
            </a:r>
            <a:r>
              <a:rPr lang="tr-TR" dirty="0"/>
              <a:t>ilinde sanayi siciline kayıtlı sanayi işletmesi sayısı </a:t>
            </a:r>
            <a:r>
              <a:rPr lang="tr-TR" dirty="0" smtClean="0"/>
              <a:t>126’dır</a:t>
            </a:r>
            <a:r>
              <a:rPr lang="tr-TR" dirty="0"/>
              <a:t>. Toplam sanayi işletmesi içerisinde % </a:t>
            </a:r>
            <a:r>
              <a:rPr lang="tr-TR" dirty="0" smtClean="0"/>
              <a:t>0.2’lik </a:t>
            </a:r>
            <a:r>
              <a:rPr lang="tr-TR" dirty="0"/>
              <a:t>bir oran ile sanayisi az gelişmiş iller arasında yer almaktadır. </a:t>
            </a:r>
          </a:p>
          <a:p>
            <a:r>
              <a:rPr lang="tr-TR" dirty="0"/>
              <a:t>Güneydoğu Anadolu Bölgesi’ndeki illerin </a:t>
            </a:r>
            <a:r>
              <a:rPr lang="tr-TR" dirty="0" smtClean="0"/>
              <a:t>sanayileşme </a:t>
            </a:r>
            <a:r>
              <a:rPr lang="tr-TR" dirty="0"/>
              <a:t>bakımından değerlendirmesi yapıldığında, % </a:t>
            </a:r>
            <a:r>
              <a:rPr lang="tr-TR" dirty="0" smtClean="0"/>
              <a:t>65’lik </a:t>
            </a:r>
            <a:r>
              <a:rPr lang="tr-TR" dirty="0"/>
              <a:t>bir oran ile Gaziantep ili ilk sırada yer almaktadır. Gaziantep ilini takip eden iller sırasıyla; Şanlıurfa(%10), Diyarbakır(%9), Adıyaman(%6), Batman(%4), Mardin(%3), Kilis(%1), Siirt(%1), Şırnak(%1) olarak </a:t>
            </a:r>
            <a:r>
              <a:rPr lang="tr-TR" dirty="0" smtClean="0"/>
              <a:t>görülmektedir.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88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1. 1.Batman </a:t>
            </a:r>
            <a:r>
              <a:rPr lang="tr-TR" sz="3200" b="1" dirty="0"/>
              <a:t>İlinde Sanayi İşletmelerinin </a:t>
            </a:r>
            <a:r>
              <a:rPr lang="tr-TR" sz="3200" b="1" dirty="0" err="1"/>
              <a:t>Sektörel</a:t>
            </a:r>
            <a:r>
              <a:rPr lang="tr-TR" sz="3200" b="1" dirty="0"/>
              <a:t> Dağılımı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Batman </a:t>
            </a:r>
            <a:r>
              <a:rPr lang="tr-TR" dirty="0"/>
              <a:t>ilinde bulunan sanayi işletmelerinin </a:t>
            </a:r>
            <a:r>
              <a:rPr lang="tr-TR" dirty="0" err="1"/>
              <a:t>sektörel</a:t>
            </a:r>
            <a:r>
              <a:rPr lang="tr-TR" dirty="0"/>
              <a:t> dağılımına bakıldığında, %</a:t>
            </a:r>
            <a:r>
              <a:rPr lang="tr-TR" dirty="0" smtClean="0"/>
              <a:t>25’lik </a:t>
            </a:r>
            <a:r>
              <a:rPr lang="tr-TR" dirty="0"/>
              <a:t>bir oran ile gıda ürünleri imalatı, %</a:t>
            </a:r>
            <a:r>
              <a:rPr lang="tr-TR" dirty="0" smtClean="0"/>
              <a:t>19’luk </a:t>
            </a:r>
            <a:r>
              <a:rPr lang="tr-TR" dirty="0"/>
              <a:t>bir oran ile kimyasalların ve kimyasal ürünlerin imalatı, %</a:t>
            </a:r>
            <a:r>
              <a:rPr lang="tr-TR" dirty="0" smtClean="0"/>
              <a:t>14’lük </a:t>
            </a:r>
            <a:r>
              <a:rPr lang="tr-TR" dirty="0"/>
              <a:t>bir oran ile diğer metalik olmayan mineral ürünlerin imalatının ilk üç sırada olduğu görülmektedir</a:t>
            </a:r>
            <a:r>
              <a:rPr lang="tr-TR" dirty="0" smtClean="0"/>
              <a:t>.</a:t>
            </a:r>
          </a:p>
          <a:p>
            <a:r>
              <a:rPr lang="tr-TR" dirty="0"/>
              <a:t>Batman ilinde sanayide çalışanların, %31‟i ham petrol ve doğal gaz çıkarımı, %13‟ü tekstil ürünleri imalatı sektörlerinde istihdam edilmektedir. İstihdamın %77‟si işçi, %4‟ü mühendistir. Batman ilinde bulunan sanayi işletmelerinin %21‟i mikro ölçekli, %64‟ü küçük ölçekli, %13‟ü orta ölçekli, % 2‟si büyük ölçekli işletmelerdir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7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295</TotalTime>
  <Words>942</Words>
  <Application>Microsoft Office PowerPoint</Application>
  <PresentationFormat>Ekran Gösterisi (4:3)</PresentationFormat>
  <Paragraphs>262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Bitişiklik</vt:lpstr>
      <vt:lpstr>BATMAN İL EKONOMİK RAPORU </vt:lpstr>
      <vt:lpstr>İÇİNDEKİLER</vt:lpstr>
      <vt:lpstr>Büyüme</vt:lpstr>
      <vt:lpstr>İstihdam</vt:lpstr>
      <vt:lpstr>İhracat</vt:lpstr>
      <vt:lpstr>Enflasyon </vt:lpstr>
      <vt:lpstr>Batman İli Ekonomik Değerlendirme</vt:lpstr>
      <vt:lpstr> 1.Sanayi  </vt:lpstr>
      <vt:lpstr> 1. 1.Batman İlinde Sanayi İşletmelerinin Sektörel Dağılımı </vt:lpstr>
      <vt:lpstr>2.İhracat</vt:lpstr>
      <vt:lpstr>Son 5 Ay İhracat Rakamları (2015)</vt:lpstr>
      <vt:lpstr>2013-2014 YILLARI ÜLKELERE YAPILAN İHRACAT TUTARLARI</vt:lpstr>
      <vt:lpstr>2013-2014 YILLARI ÜLKELERE YAPILAN İHRACAT TUTARLARI</vt:lpstr>
      <vt:lpstr>2013-2014 YILLARI ÜLKELERE YAPILAN İHRACAT TUTARLARI</vt:lpstr>
      <vt:lpstr>2013-2014 ihracat yapılan sektör sıralamaları</vt:lpstr>
      <vt:lpstr>Sektör değerlendirmeleri</vt:lpstr>
      <vt:lpstr>3.İSTİHDAM VE İŞSSİZLİK ORANLARI</vt:lpstr>
      <vt:lpstr> 3.KARŞILAŞTIRMA 2010-2014 Yılları Arası İhracat Tutarları </vt:lpstr>
      <vt:lpstr>Batman İhracatının Türkiye İhracatı İçindeki Payı (2010-2014)</vt:lpstr>
      <vt:lpstr>İhracat Oranları Karşılaştırması</vt:lpstr>
      <vt:lpstr>İSTİHDAM ve İŞSİZLİK ORANLARI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BATMAN İL EKONOMİK RAPORU </dc:title>
  <dc:creator>Gökhan KARHAN</dc:creator>
  <cp:lastModifiedBy>Gökhan KARHAN</cp:lastModifiedBy>
  <cp:revision>28</cp:revision>
  <dcterms:created xsi:type="dcterms:W3CDTF">2015-06-15T20:08:52Z</dcterms:created>
  <dcterms:modified xsi:type="dcterms:W3CDTF">2015-06-23T00:05:29Z</dcterms:modified>
</cp:coreProperties>
</file>