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68" r:id="rId12"/>
    <p:sldId id="265" r:id="rId13"/>
    <p:sldId id="266" r:id="rId14"/>
    <p:sldId id="271" r:id="rId15"/>
    <p:sldId id="270" r:id="rId16"/>
    <p:sldId id="269"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0927437-1828-46BC-A947-2FB055B41DB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22BFA16-637C-4F41-B3CE-06DB2448EE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DDB715B-3DF9-4536-AB17-D3556B52FC3C}"/>
              </a:ext>
            </a:extLst>
          </p:cNvPr>
          <p:cNvSpPr>
            <a:spLocks noGrp="1"/>
          </p:cNvSpPr>
          <p:nvPr>
            <p:ph type="dt" sz="half" idx="10"/>
          </p:nvPr>
        </p:nvSpPr>
        <p:spPr/>
        <p:txBody>
          <a:bodyPr/>
          <a:lstStyle/>
          <a:p>
            <a:fld id="{793F9A1E-C10B-4C0C-8500-08B0DBAA4E93}" type="datetimeFigureOut">
              <a:rPr lang="tr-TR" smtClean="0"/>
              <a:t>27.02.2024</a:t>
            </a:fld>
            <a:endParaRPr lang="tr-TR"/>
          </a:p>
        </p:txBody>
      </p:sp>
      <p:sp>
        <p:nvSpPr>
          <p:cNvPr id="5" name="Alt Bilgi Yer Tutucusu 4">
            <a:extLst>
              <a:ext uri="{FF2B5EF4-FFF2-40B4-BE49-F238E27FC236}">
                <a16:creationId xmlns:a16="http://schemas.microsoft.com/office/drawing/2014/main" id="{B690E10A-7444-41F2-9E19-D814606DDFD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232C221-1F0A-4D63-B1A0-0D3923A1FE7E}"/>
              </a:ext>
            </a:extLst>
          </p:cNvPr>
          <p:cNvSpPr>
            <a:spLocks noGrp="1"/>
          </p:cNvSpPr>
          <p:nvPr>
            <p:ph type="sldNum" sz="quarter" idx="12"/>
          </p:nvPr>
        </p:nvSpPr>
        <p:spPr/>
        <p:txBody>
          <a:bodyPr/>
          <a:lstStyle/>
          <a:p>
            <a:fld id="{B52F6556-59F6-4C65-949B-44C768F68A0E}" type="slidenum">
              <a:rPr lang="tr-TR" smtClean="0"/>
              <a:t>‹#›</a:t>
            </a:fld>
            <a:endParaRPr lang="tr-TR"/>
          </a:p>
        </p:txBody>
      </p:sp>
    </p:spTree>
    <p:extLst>
      <p:ext uri="{BB962C8B-B14F-4D97-AF65-F5344CB8AC3E}">
        <p14:creationId xmlns:p14="http://schemas.microsoft.com/office/powerpoint/2010/main" val="3634731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D21F0F7-DBC7-46D1-AA03-5B7D3CC8EDA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1E8B972E-CDDF-491F-8816-A357EC11DF57}"/>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C6E3C32-E896-42E8-9B3C-E9E204C5D521}"/>
              </a:ext>
            </a:extLst>
          </p:cNvPr>
          <p:cNvSpPr>
            <a:spLocks noGrp="1"/>
          </p:cNvSpPr>
          <p:nvPr>
            <p:ph type="dt" sz="half" idx="10"/>
          </p:nvPr>
        </p:nvSpPr>
        <p:spPr/>
        <p:txBody>
          <a:bodyPr/>
          <a:lstStyle/>
          <a:p>
            <a:fld id="{793F9A1E-C10B-4C0C-8500-08B0DBAA4E93}" type="datetimeFigureOut">
              <a:rPr lang="tr-TR" smtClean="0"/>
              <a:t>27.02.2024</a:t>
            </a:fld>
            <a:endParaRPr lang="tr-TR"/>
          </a:p>
        </p:txBody>
      </p:sp>
      <p:sp>
        <p:nvSpPr>
          <p:cNvPr id="5" name="Alt Bilgi Yer Tutucusu 4">
            <a:extLst>
              <a:ext uri="{FF2B5EF4-FFF2-40B4-BE49-F238E27FC236}">
                <a16:creationId xmlns:a16="http://schemas.microsoft.com/office/drawing/2014/main" id="{125F80CE-9ACC-48D5-88EA-C5C0C659DF2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547913C-36B5-45BF-8CEB-6C5C53105C11}"/>
              </a:ext>
            </a:extLst>
          </p:cNvPr>
          <p:cNvSpPr>
            <a:spLocks noGrp="1"/>
          </p:cNvSpPr>
          <p:nvPr>
            <p:ph type="sldNum" sz="quarter" idx="12"/>
          </p:nvPr>
        </p:nvSpPr>
        <p:spPr/>
        <p:txBody>
          <a:bodyPr/>
          <a:lstStyle/>
          <a:p>
            <a:fld id="{B52F6556-59F6-4C65-949B-44C768F68A0E}" type="slidenum">
              <a:rPr lang="tr-TR" smtClean="0"/>
              <a:t>‹#›</a:t>
            </a:fld>
            <a:endParaRPr lang="tr-TR"/>
          </a:p>
        </p:txBody>
      </p:sp>
    </p:spTree>
    <p:extLst>
      <p:ext uri="{BB962C8B-B14F-4D97-AF65-F5344CB8AC3E}">
        <p14:creationId xmlns:p14="http://schemas.microsoft.com/office/powerpoint/2010/main" val="3728084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0D41145-49AE-43DA-8586-4AAB3894692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C61E2C1D-69EF-49A9-961A-3CCC11DB85CB}"/>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87E80CF-E773-4B49-98E3-66B4E8CBFECB}"/>
              </a:ext>
            </a:extLst>
          </p:cNvPr>
          <p:cNvSpPr>
            <a:spLocks noGrp="1"/>
          </p:cNvSpPr>
          <p:nvPr>
            <p:ph type="dt" sz="half" idx="10"/>
          </p:nvPr>
        </p:nvSpPr>
        <p:spPr/>
        <p:txBody>
          <a:bodyPr/>
          <a:lstStyle/>
          <a:p>
            <a:fld id="{793F9A1E-C10B-4C0C-8500-08B0DBAA4E93}" type="datetimeFigureOut">
              <a:rPr lang="tr-TR" smtClean="0"/>
              <a:t>27.02.2024</a:t>
            </a:fld>
            <a:endParaRPr lang="tr-TR"/>
          </a:p>
        </p:txBody>
      </p:sp>
      <p:sp>
        <p:nvSpPr>
          <p:cNvPr id="5" name="Alt Bilgi Yer Tutucusu 4">
            <a:extLst>
              <a:ext uri="{FF2B5EF4-FFF2-40B4-BE49-F238E27FC236}">
                <a16:creationId xmlns:a16="http://schemas.microsoft.com/office/drawing/2014/main" id="{835A3C14-6488-4E45-9B40-C648925F313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64B2690-ECDB-44A5-82E1-B60FE14C8A1F}"/>
              </a:ext>
            </a:extLst>
          </p:cNvPr>
          <p:cNvSpPr>
            <a:spLocks noGrp="1"/>
          </p:cNvSpPr>
          <p:nvPr>
            <p:ph type="sldNum" sz="quarter" idx="12"/>
          </p:nvPr>
        </p:nvSpPr>
        <p:spPr/>
        <p:txBody>
          <a:bodyPr/>
          <a:lstStyle/>
          <a:p>
            <a:fld id="{B52F6556-59F6-4C65-949B-44C768F68A0E}" type="slidenum">
              <a:rPr lang="tr-TR" smtClean="0"/>
              <a:t>‹#›</a:t>
            </a:fld>
            <a:endParaRPr lang="tr-TR"/>
          </a:p>
        </p:txBody>
      </p:sp>
    </p:spTree>
    <p:extLst>
      <p:ext uri="{BB962C8B-B14F-4D97-AF65-F5344CB8AC3E}">
        <p14:creationId xmlns:p14="http://schemas.microsoft.com/office/powerpoint/2010/main" val="276827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C8C9DD3-70CD-4161-9837-5DEDF7EAEED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19ABB76-5725-4619-8E1D-B3E7E00D259F}"/>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8ABF745-9A03-441F-BAE6-C1FC515600CB}"/>
              </a:ext>
            </a:extLst>
          </p:cNvPr>
          <p:cNvSpPr>
            <a:spLocks noGrp="1"/>
          </p:cNvSpPr>
          <p:nvPr>
            <p:ph type="dt" sz="half" idx="10"/>
          </p:nvPr>
        </p:nvSpPr>
        <p:spPr/>
        <p:txBody>
          <a:bodyPr/>
          <a:lstStyle/>
          <a:p>
            <a:fld id="{793F9A1E-C10B-4C0C-8500-08B0DBAA4E93}" type="datetimeFigureOut">
              <a:rPr lang="tr-TR" smtClean="0"/>
              <a:t>27.02.2024</a:t>
            </a:fld>
            <a:endParaRPr lang="tr-TR"/>
          </a:p>
        </p:txBody>
      </p:sp>
      <p:sp>
        <p:nvSpPr>
          <p:cNvPr id="5" name="Alt Bilgi Yer Tutucusu 4">
            <a:extLst>
              <a:ext uri="{FF2B5EF4-FFF2-40B4-BE49-F238E27FC236}">
                <a16:creationId xmlns:a16="http://schemas.microsoft.com/office/drawing/2014/main" id="{7B2DC446-CFD9-494F-83B4-C8BDE2BFF13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05DC2F9-ACDB-4A37-B3BE-0641B32FBB76}"/>
              </a:ext>
            </a:extLst>
          </p:cNvPr>
          <p:cNvSpPr>
            <a:spLocks noGrp="1"/>
          </p:cNvSpPr>
          <p:nvPr>
            <p:ph type="sldNum" sz="quarter" idx="12"/>
          </p:nvPr>
        </p:nvSpPr>
        <p:spPr/>
        <p:txBody>
          <a:bodyPr/>
          <a:lstStyle/>
          <a:p>
            <a:fld id="{B52F6556-59F6-4C65-949B-44C768F68A0E}" type="slidenum">
              <a:rPr lang="tr-TR" smtClean="0"/>
              <a:t>‹#›</a:t>
            </a:fld>
            <a:endParaRPr lang="tr-TR"/>
          </a:p>
        </p:txBody>
      </p:sp>
    </p:spTree>
    <p:extLst>
      <p:ext uri="{BB962C8B-B14F-4D97-AF65-F5344CB8AC3E}">
        <p14:creationId xmlns:p14="http://schemas.microsoft.com/office/powerpoint/2010/main" val="13636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4004A5F-333E-49DE-9FFA-87AA862EBA2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2FAA212-5B11-41AF-A9DF-87621A3405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F32EB1C6-D192-41AA-87EF-89C0F9B286DD}"/>
              </a:ext>
            </a:extLst>
          </p:cNvPr>
          <p:cNvSpPr>
            <a:spLocks noGrp="1"/>
          </p:cNvSpPr>
          <p:nvPr>
            <p:ph type="dt" sz="half" idx="10"/>
          </p:nvPr>
        </p:nvSpPr>
        <p:spPr/>
        <p:txBody>
          <a:bodyPr/>
          <a:lstStyle/>
          <a:p>
            <a:fld id="{793F9A1E-C10B-4C0C-8500-08B0DBAA4E93}" type="datetimeFigureOut">
              <a:rPr lang="tr-TR" smtClean="0"/>
              <a:t>27.02.2024</a:t>
            </a:fld>
            <a:endParaRPr lang="tr-TR"/>
          </a:p>
        </p:txBody>
      </p:sp>
      <p:sp>
        <p:nvSpPr>
          <p:cNvPr id="5" name="Alt Bilgi Yer Tutucusu 4">
            <a:extLst>
              <a:ext uri="{FF2B5EF4-FFF2-40B4-BE49-F238E27FC236}">
                <a16:creationId xmlns:a16="http://schemas.microsoft.com/office/drawing/2014/main" id="{870523A7-68F1-4805-9A58-AD7010699A5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C49B06A-E379-47F3-818F-2C8CBB44DFD4}"/>
              </a:ext>
            </a:extLst>
          </p:cNvPr>
          <p:cNvSpPr>
            <a:spLocks noGrp="1"/>
          </p:cNvSpPr>
          <p:nvPr>
            <p:ph type="sldNum" sz="quarter" idx="12"/>
          </p:nvPr>
        </p:nvSpPr>
        <p:spPr/>
        <p:txBody>
          <a:bodyPr/>
          <a:lstStyle/>
          <a:p>
            <a:fld id="{B52F6556-59F6-4C65-949B-44C768F68A0E}" type="slidenum">
              <a:rPr lang="tr-TR" smtClean="0"/>
              <a:t>‹#›</a:t>
            </a:fld>
            <a:endParaRPr lang="tr-TR"/>
          </a:p>
        </p:txBody>
      </p:sp>
    </p:spTree>
    <p:extLst>
      <p:ext uri="{BB962C8B-B14F-4D97-AF65-F5344CB8AC3E}">
        <p14:creationId xmlns:p14="http://schemas.microsoft.com/office/powerpoint/2010/main" val="3761002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759938-4C1D-41B2-B7FF-97C2176689D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1D4B90D-AFB3-499C-8763-EFED392A6E3D}"/>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C6BB650-1180-45BA-86DA-D3AF5296A347}"/>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2186FA09-42EA-4935-A3ED-2B2EEB9376D3}"/>
              </a:ext>
            </a:extLst>
          </p:cNvPr>
          <p:cNvSpPr>
            <a:spLocks noGrp="1"/>
          </p:cNvSpPr>
          <p:nvPr>
            <p:ph type="dt" sz="half" idx="10"/>
          </p:nvPr>
        </p:nvSpPr>
        <p:spPr/>
        <p:txBody>
          <a:bodyPr/>
          <a:lstStyle/>
          <a:p>
            <a:fld id="{793F9A1E-C10B-4C0C-8500-08B0DBAA4E93}" type="datetimeFigureOut">
              <a:rPr lang="tr-TR" smtClean="0"/>
              <a:t>27.02.2024</a:t>
            </a:fld>
            <a:endParaRPr lang="tr-TR"/>
          </a:p>
        </p:txBody>
      </p:sp>
      <p:sp>
        <p:nvSpPr>
          <p:cNvPr id="6" name="Alt Bilgi Yer Tutucusu 5">
            <a:extLst>
              <a:ext uri="{FF2B5EF4-FFF2-40B4-BE49-F238E27FC236}">
                <a16:creationId xmlns:a16="http://schemas.microsoft.com/office/drawing/2014/main" id="{AEDFD5B6-3ABB-44B2-B7EE-C55A0099369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79F81E6-677E-448E-AA59-208297D6EDB7}"/>
              </a:ext>
            </a:extLst>
          </p:cNvPr>
          <p:cNvSpPr>
            <a:spLocks noGrp="1"/>
          </p:cNvSpPr>
          <p:nvPr>
            <p:ph type="sldNum" sz="quarter" idx="12"/>
          </p:nvPr>
        </p:nvSpPr>
        <p:spPr/>
        <p:txBody>
          <a:bodyPr/>
          <a:lstStyle/>
          <a:p>
            <a:fld id="{B52F6556-59F6-4C65-949B-44C768F68A0E}" type="slidenum">
              <a:rPr lang="tr-TR" smtClean="0"/>
              <a:t>‹#›</a:t>
            </a:fld>
            <a:endParaRPr lang="tr-TR"/>
          </a:p>
        </p:txBody>
      </p:sp>
    </p:spTree>
    <p:extLst>
      <p:ext uri="{BB962C8B-B14F-4D97-AF65-F5344CB8AC3E}">
        <p14:creationId xmlns:p14="http://schemas.microsoft.com/office/powerpoint/2010/main" val="2299887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1D318E3-3938-48A1-98DC-E679ACD622CF}"/>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356E246-38A1-4F08-B12F-D82708161A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ED41A455-F6E1-45BD-A9E5-965801D5A88E}"/>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6673276-7F93-4DAC-A803-EAA54FD262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905604FE-CC6E-46E4-97A9-0D462E9180C2}"/>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BA2EAAC7-7370-4D36-BA19-10F18270D50D}"/>
              </a:ext>
            </a:extLst>
          </p:cNvPr>
          <p:cNvSpPr>
            <a:spLocks noGrp="1"/>
          </p:cNvSpPr>
          <p:nvPr>
            <p:ph type="dt" sz="half" idx="10"/>
          </p:nvPr>
        </p:nvSpPr>
        <p:spPr/>
        <p:txBody>
          <a:bodyPr/>
          <a:lstStyle/>
          <a:p>
            <a:fld id="{793F9A1E-C10B-4C0C-8500-08B0DBAA4E93}" type="datetimeFigureOut">
              <a:rPr lang="tr-TR" smtClean="0"/>
              <a:t>27.02.2024</a:t>
            </a:fld>
            <a:endParaRPr lang="tr-TR"/>
          </a:p>
        </p:txBody>
      </p:sp>
      <p:sp>
        <p:nvSpPr>
          <p:cNvPr id="8" name="Alt Bilgi Yer Tutucusu 7">
            <a:extLst>
              <a:ext uri="{FF2B5EF4-FFF2-40B4-BE49-F238E27FC236}">
                <a16:creationId xmlns:a16="http://schemas.microsoft.com/office/drawing/2014/main" id="{81DD39C3-CE3F-499C-BEA8-8AFB2D24B0A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3113292-0E5D-41B9-99BB-8A2FFBCA79B1}"/>
              </a:ext>
            </a:extLst>
          </p:cNvPr>
          <p:cNvSpPr>
            <a:spLocks noGrp="1"/>
          </p:cNvSpPr>
          <p:nvPr>
            <p:ph type="sldNum" sz="quarter" idx="12"/>
          </p:nvPr>
        </p:nvSpPr>
        <p:spPr/>
        <p:txBody>
          <a:bodyPr/>
          <a:lstStyle/>
          <a:p>
            <a:fld id="{B52F6556-59F6-4C65-949B-44C768F68A0E}" type="slidenum">
              <a:rPr lang="tr-TR" smtClean="0"/>
              <a:t>‹#›</a:t>
            </a:fld>
            <a:endParaRPr lang="tr-TR"/>
          </a:p>
        </p:txBody>
      </p:sp>
    </p:spTree>
    <p:extLst>
      <p:ext uri="{BB962C8B-B14F-4D97-AF65-F5344CB8AC3E}">
        <p14:creationId xmlns:p14="http://schemas.microsoft.com/office/powerpoint/2010/main" val="2808729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977E0BC-8426-4AE9-8DB0-5982F3B2E0E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B57C156-EC3A-4F11-AB8D-BC906C86F32F}"/>
              </a:ext>
            </a:extLst>
          </p:cNvPr>
          <p:cNvSpPr>
            <a:spLocks noGrp="1"/>
          </p:cNvSpPr>
          <p:nvPr>
            <p:ph type="dt" sz="half" idx="10"/>
          </p:nvPr>
        </p:nvSpPr>
        <p:spPr/>
        <p:txBody>
          <a:bodyPr/>
          <a:lstStyle/>
          <a:p>
            <a:fld id="{793F9A1E-C10B-4C0C-8500-08B0DBAA4E93}" type="datetimeFigureOut">
              <a:rPr lang="tr-TR" smtClean="0"/>
              <a:t>27.02.2024</a:t>
            </a:fld>
            <a:endParaRPr lang="tr-TR"/>
          </a:p>
        </p:txBody>
      </p:sp>
      <p:sp>
        <p:nvSpPr>
          <p:cNvPr id="4" name="Alt Bilgi Yer Tutucusu 3">
            <a:extLst>
              <a:ext uri="{FF2B5EF4-FFF2-40B4-BE49-F238E27FC236}">
                <a16:creationId xmlns:a16="http://schemas.microsoft.com/office/drawing/2014/main" id="{A1DCE94D-071A-485B-BB6D-340BDBE3BB9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DB229A4-41B8-43E6-9868-70270A9F588C}"/>
              </a:ext>
            </a:extLst>
          </p:cNvPr>
          <p:cNvSpPr>
            <a:spLocks noGrp="1"/>
          </p:cNvSpPr>
          <p:nvPr>
            <p:ph type="sldNum" sz="quarter" idx="12"/>
          </p:nvPr>
        </p:nvSpPr>
        <p:spPr/>
        <p:txBody>
          <a:bodyPr/>
          <a:lstStyle/>
          <a:p>
            <a:fld id="{B52F6556-59F6-4C65-949B-44C768F68A0E}" type="slidenum">
              <a:rPr lang="tr-TR" smtClean="0"/>
              <a:t>‹#›</a:t>
            </a:fld>
            <a:endParaRPr lang="tr-TR"/>
          </a:p>
        </p:txBody>
      </p:sp>
    </p:spTree>
    <p:extLst>
      <p:ext uri="{BB962C8B-B14F-4D97-AF65-F5344CB8AC3E}">
        <p14:creationId xmlns:p14="http://schemas.microsoft.com/office/powerpoint/2010/main" val="3389917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2B2E64EE-6064-452A-9E19-AA9220EAA0BD}"/>
              </a:ext>
            </a:extLst>
          </p:cNvPr>
          <p:cNvSpPr>
            <a:spLocks noGrp="1"/>
          </p:cNvSpPr>
          <p:nvPr>
            <p:ph type="dt" sz="half" idx="10"/>
          </p:nvPr>
        </p:nvSpPr>
        <p:spPr/>
        <p:txBody>
          <a:bodyPr/>
          <a:lstStyle/>
          <a:p>
            <a:fld id="{793F9A1E-C10B-4C0C-8500-08B0DBAA4E93}" type="datetimeFigureOut">
              <a:rPr lang="tr-TR" smtClean="0"/>
              <a:t>27.02.2024</a:t>
            </a:fld>
            <a:endParaRPr lang="tr-TR"/>
          </a:p>
        </p:txBody>
      </p:sp>
      <p:sp>
        <p:nvSpPr>
          <p:cNvPr id="3" name="Alt Bilgi Yer Tutucusu 2">
            <a:extLst>
              <a:ext uri="{FF2B5EF4-FFF2-40B4-BE49-F238E27FC236}">
                <a16:creationId xmlns:a16="http://schemas.microsoft.com/office/drawing/2014/main" id="{209AFA34-6E72-4437-A9A8-190ACE69018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46F8BB6-502B-4BBA-ABF3-9581116B5BD1}"/>
              </a:ext>
            </a:extLst>
          </p:cNvPr>
          <p:cNvSpPr>
            <a:spLocks noGrp="1"/>
          </p:cNvSpPr>
          <p:nvPr>
            <p:ph type="sldNum" sz="quarter" idx="12"/>
          </p:nvPr>
        </p:nvSpPr>
        <p:spPr/>
        <p:txBody>
          <a:bodyPr/>
          <a:lstStyle/>
          <a:p>
            <a:fld id="{B52F6556-59F6-4C65-949B-44C768F68A0E}" type="slidenum">
              <a:rPr lang="tr-TR" smtClean="0"/>
              <a:t>‹#›</a:t>
            </a:fld>
            <a:endParaRPr lang="tr-TR"/>
          </a:p>
        </p:txBody>
      </p:sp>
    </p:spTree>
    <p:extLst>
      <p:ext uri="{BB962C8B-B14F-4D97-AF65-F5344CB8AC3E}">
        <p14:creationId xmlns:p14="http://schemas.microsoft.com/office/powerpoint/2010/main" val="952100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F6915A-0976-43EA-8320-F8712017500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8259DDC-9A0E-4F43-A65D-75D6128A6F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9E6B507-8541-4289-B9C0-4E8ECAC565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33BC3371-572A-4944-9DDA-E3C74562C77F}"/>
              </a:ext>
            </a:extLst>
          </p:cNvPr>
          <p:cNvSpPr>
            <a:spLocks noGrp="1"/>
          </p:cNvSpPr>
          <p:nvPr>
            <p:ph type="dt" sz="half" idx="10"/>
          </p:nvPr>
        </p:nvSpPr>
        <p:spPr/>
        <p:txBody>
          <a:bodyPr/>
          <a:lstStyle/>
          <a:p>
            <a:fld id="{793F9A1E-C10B-4C0C-8500-08B0DBAA4E93}" type="datetimeFigureOut">
              <a:rPr lang="tr-TR" smtClean="0"/>
              <a:t>27.02.2024</a:t>
            </a:fld>
            <a:endParaRPr lang="tr-TR"/>
          </a:p>
        </p:txBody>
      </p:sp>
      <p:sp>
        <p:nvSpPr>
          <p:cNvPr id="6" name="Alt Bilgi Yer Tutucusu 5">
            <a:extLst>
              <a:ext uri="{FF2B5EF4-FFF2-40B4-BE49-F238E27FC236}">
                <a16:creationId xmlns:a16="http://schemas.microsoft.com/office/drawing/2014/main" id="{C915066C-0852-42AA-98B3-F7114344F75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90F6221-ABCB-426C-979E-7C154D2F5FD9}"/>
              </a:ext>
            </a:extLst>
          </p:cNvPr>
          <p:cNvSpPr>
            <a:spLocks noGrp="1"/>
          </p:cNvSpPr>
          <p:nvPr>
            <p:ph type="sldNum" sz="quarter" idx="12"/>
          </p:nvPr>
        </p:nvSpPr>
        <p:spPr/>
        <p:txBody>
          <a:bodyPr/>
          <a:lstStyle/>
          <a:p>
            <a:fld id="{B52F6556-59F6-4C65-949B-44C768F68A0E}" type="slidenum">
              <a:rPr lang="tr-TR" smtClean="0"/>
              <a:t>‹#›</a:t>
            </a:fld>
            <a:endParaRPr lang="tr-TR"/>
          </a:p>
        </p:txBody>
      </p:sp>
    </p:spTree>
    <p:extLst>
      <p:ext uri="{BB962C8B-B14F-4D97-AF65-F5344CB8AC3E}">
        <p14:creationId xmlns:p14="http://schemas.microsoft.com/office/powerpoint/2010/main" val="1476012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7CA9E12-9B5F-45E0-9153-E4C63D89CB9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736859BC-CE09-4612-AA47-0911BB28D1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E40FE38-8BC5-483A-B278-7917C0324C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5A943F28-5FAC-4D5D-A23D-DC57F89C3EDD}"/>
              </a:ext>
            </a:extLst>
          </p:cNvPr>
          <p:cNvSpPr>
            <a:spLocks noGrp="1"/>
          </p:cNvSpPr>
          <p:nvPr>
            <p:ph type="dt" sz="half" idx="10"/>
          </p:nvPr>
        </p:nvSpPr>
        <p:spPr/>
        <p:txBody>
          <a:bodyPr/>
          <a:lstStyle/>
          <a:p>
            <a:fld id="{793F9A1E-C10B-4C0C-8500-08B0DBAA4E93}" type="datetimeFigureOut">
              <a:rPr lang="tr-TR" smtClean="0"/>
              <a:t>27.02.2024</a:t>
            </a:fld>
            <a:endParaRPr lang="tr-TR"/>
          </a:p>
        </p:txBody>
      </p:sp>
      <p:sp>
        <p:nvSpPr>
          <p:cNvPr id="6" name="Alt Bilgi Yer Tutucusu 5">
            <a:extLst>
              <a:ext uri="{FF2B5EF4-FFF2-40B4-BE49-F238E27FC236}">
                <a16:creationId xmlns:a16="http://schemas.microsoft.com/office/drawing/2014/main" id="{C9B7F2EC-4369-4156-BB93-A14A6DCDC0A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9B2420A-96F8-49E5-8AA4-1CA30FF0BEE9}"/>
              </a:ext>
            </a:extLst>
          </p:cNvPr>
          <p:cNvSpPr>
            <a:spLocks noGrp="1"/>
          </p:cNvSpPr>
          <p:nvPr>
            <p:ph type="sldNum" sz="quarter" idx="12"/>
          </p:nvPr>
        </p:nvSpPr>
        <p:spPr/>
        <p:txBody>
          <a:bodyPr/>
          <a:lstStyle/>
          <a:p>
            <a:fld id="{B52F6556-59F6-4C65-949B-44C768F68A0E}" type="slidenum">
              <a:rPr lang="tr-TR" smtClean="0"/>
              <a:t>‹#›</a:t>
            </a:fld>
            <a:endParaRPr lang="tr-TR"/>
          </a:p>
        </p:txBody>
      </p:sp>
    </p:spTree>
    <p:extLst>
      <p:ext uri="{BB962C8B-B14F-4D97-AF65-F5344CB8AC3E}">
        <p14:creationId xmlns:p14="http://schemas.microsoft.com/office/powerpoint/2010/main" val="3047615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EA0AD53-B363-4160-80AD-159DE24D20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0E1E5D3-3B91-4B39-B8ED-CDC949FBAE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25A7E9B-0947-418D-AB9D-72F7C9B513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3F9A1E-C10B-4C0C-8500-08B0DBAA4E93}" type="datetimeFigureOut">
              <a:rPr lang="tr-TR" smtClean="0"/>
              <a:t>27.02.2024</a:t>
            </a:fld>
            <a:endParaRPr lang="tr-TR"/>
          </a:p>
        </p:txBody>
      </p:sp>
      <p:sp>
        <p:nvSpPr>
          <p:cNvPr id="5" name="Alt Bilgi Yer Tutucusu 4">
            <a:extLst>
              <a:ext uri="{FF2B5EF4-FFF2-40B4-BE49-F238E27FC236}">
                <a16:creationId xmlns:a16="http://schemas.microsoft.com/office/drawing/2014/main" id="{8373E9F8-D6A5-4F30-AC6D-082F60A77A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9A4E29DC-DD03-4A4E-8F48-6A2C7E043A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F6556-59F6-4C65-949B-44C768F68A0E}" type="slidenum">
              <a:rPr lang="tr-TR" smtClean="0"/>
              <a:t>‹#›</a:t>
            </a:fld>
            <a:endParaRPr lang="tr-TR"/>
          </a:p>
        </p:txBody>
      </p:sp>
    </p:spTree>
    <p:extLst>
      <p:ext uri="{BB962C8B-B14F-4D97-AF65-F5344CB8AC3E}">
        <p14:creationId xmlns:p14="http://schemas.microsoft.com/office/powerpoint/2010/main" val="609190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88E526C7-C9E2-4289-B130-C45E460CF9DD}"/>
              </a:ext>
            </a:extLst>
          </p:cNvPr>
          <p:cNvSpPr>
            <a:spLocks noGrp="1"/>
          </p:cNvSpPr>
          <p:nvPr>
            <p:ph type="subTitle" idx="1"/>
          </p:nvPr>
        </p:nvSpPr>
        <p:spPr>
          <a:xfrm>
            <a:off x="1524000" y="1455938"/>
            <a:ext cx="9144000" cy="3801862"/>
          </a:xfrm>
        </p:spPr>
        <p:txBody>
          <a:bodyPr>
            <a:normAutofit/>
          </a:bodyPr>
          <a:lstStyle/>
          <a:p>
            <a:r>
              <a:rPr lang="tr-TR" sz="6000" dirty="0">
                <a:solidFill>
                  <a:srgbClr val="FF0000"/>
                </a:solidFill>
              </a:rPr>
              <a:t>MİLLİ EĞİTİM BAKANLIĞI</a:t>
            </a:r>
          </a:p>
          <a:p>
            <a:r>
              <a:rPr lang="tr-TR" sz="6000" dirty="0">
                <a:solidFill>
                  <a:srgbClr val="FF0000"/>
                </a:solidFill>
              </a:rPr>
              <a:t>2024/36</a:t>
            </a:r>
          </a:p>
          <a:p>
            <a:r>
              <a:rPr lang="tr-TR" sz="6000" dirty="0">
                <a:solidFill>
                  <a:srgbClr val="FF0000"/>
                </a:solidFill>
              </a:rPr>
              <a:t>SAYILI GENELGESİ</a:t>
            </a:r>
          </a:p>
          <a:p>
            <a:r>
              <a:rPr lang="tr-TR" dirty="0"/>
              <a:t>İdris SERİK</a:t>
            </a:r>
          </a:p>
          <a:p>
            <a:r>
              <a:rPr lang="tr-TR" dirty="0"/>
              <a:t>Batman MTAL </a:t>
            </a:r>
            <a:r>
              <a:rPr lang="tr-TR" dirty="0" err="1"/>
              <a:t>Müd</a:t>
            </a:r>
            <a:r>
              <a:rPr lang="tr-TR" dirty="0"/>
              <a:t>. Yrd.</a:t>
            </a:r>
          </a:p>
        </p:txBody>
      </p:sp>
    </p:spTree>
    <p:extLst>
      <p:ext uri="{BB962C8B-B14F-4D97-AF65-F5344CB8AC3E}">
        <p14:creationId xmlns:p14="http://schemas.microsoft.com/office/powerpoint/2010/main" val="267639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a:extLst>
              <a:ext uri="{FF2B5EF4-FFF2-40B4-BE49-F238E27FC236}">
                <a16:creationId xmlns:a16="http://schemas.microsoft.com/office/drawing/2014/main" id="{64719768-DF4B-446A-8346-ED5C731C8EBC}"/>
              </a:ext>
            </a:extLst>
          </p:cNvPr>
          <p:cNvPicPr>
            <a:picLocks noGrp="1" noChangeAspect="1"/>
          </p:cNvPicPr>
          <p:nvPr>
            <p:ph idx="1"/>
          </p:nvPr>
        </p:nvPicPr>
        <p:blipFill>
          <a:blip r:embed="rId2"/>
          <a:stretch>
            <a:fillRect/>
          </a:stretch>
        </p:blipFill>
        <p:spPr>
          <a:xfrm>
            <a:off x="3799447" y="319088"/>
            <a:ext cx="4593106" cy="6072834"/>
          </a:xfrm>
          <a:prstGeom prst="rect">
            <a:avLst/>
          </a:prstGeom>
        </p:spPr>
      </p:pic>
    </p:spTree>
    <p:extLst>
      <p:ext uri="{BB962C8B-B14F-4D97-AF65-F5344CB8AC3E}">
        <p14:creationId xmlns:p14="http://schemas.microsoft.com/office/powerpoint/2010/main" val="3559122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a:extLst>
              <a:ext uri="{FF2B5EF4-FFF2-40B4-BE49-F238E27FC236}">
                <a16:creationId xmlns:a16="http://schemas.microsoft.com/office/drawing/2014/main" id="{D3133E79-E3A3-4D2F-8E73-045D76F07B2F}"/>
              </a:ext>
            </a:extLst>
          </p:cNvPr>
          <p:cNvPicPr>
            <a:picLocks noGrp="1" noChangeAspect="1"/>
          </p:cNvPicPr>
          <p:nvPr>
            <p:ph idx="1"/>
          </p:nvPr>
        </p:nvPicPr>
        <p:blipFill>
          <a:blip r:embed="rId2"/>
          <a:stretch>
            <a:fillRect/>
          </a:stretch>
        </p:blipFill>
        <p:spPr>
          <a:xfrm>
            <a:off x="3768288" y="355600"/>
            <a:ext cx="4655424" cy="5821363"/>
          </a:xfrm>
          <a:prstGeom prst="rect">
            <a:avLst/>
          </a:prstGeom>
        </p:spPr>
      </p:pic>
    </p:spTree>
    <p:extLst>
      <p:ext uri="{BB962C8B-B14F-4D97-AF65-F5344CB8AC3E}">
        <p14:creationId xmlns:p14="http://schemas.microsoft.com/office/powerpoint/2010/main" val="963333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çerik Yer Tutucusu 12">
            <a:extLst>
              <a:ext uri="{FF2B5EF4-FFF2-40B4-BE49-F238E27FC236}">
                <a16:creationId xmlns:a16="http://schemas.microsoft.com/office/drawing/2014/main" id="{DE5CC754-C0BD-4B8B-B607-02B517FD44D7}"/>
              </a:ext>
            </a:extLst>
          </p:cNvPr>
          <p:cNvPicPr>
            <a:picLocks noGrp="1" noChangeAspect="1"/>
          </p:cNvPicPr>
          <p:nvPr>
            <p:ph idx="1"/>
          </p:nvPr>
        </p:nvPicPr>
        <p:blipFill>
          <a:blip r:embed="rId2"/>
          <a:stretch>
            <a:fillRect/>
          </a:stretch>
        </p:blipFill>
        <p:spPr>
          <a:xfrm>
            <a:off x="3718274" y="222250"/>
            <a:ext cx="4755451" cy="6382736"/>
          </a:xfrm>
          <a:prstGeom prst="rect">
            <a:avLst/>
          </a:prstGeom>
        </p:spPr>
      </p:pic>
    </p:spTree>
    <p:extLst>
      <p:ext uri="{BB962C8B-B14F-4D97-AF65-F5344CB8AC3E}">
        <p14:creationId xmlns:p14="http://schemas.microsoft.com/office/powerpoint/2010/main" val="3951718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E9EBFDD2-9DF9-45EC-AB27-3F9E8DFA26B2}"/>
              </a:ext>
            </a:extLst>
          </p:cNvPr>
          <p:cNvPicPr>
            <a:picLocks noGrp="1" noChangeAspect="1"/>
          </p:cNvPicPr>
          <p:nvPr>
            <p:ph idx="1"/>
          </p:nvPr>
        </p:nvPicPr>
        <p:blipFill>
          <a:blip r:embed="rId2"/>
          <a:stretch>
            <a:fillRect/>
          </a:stretch>
        </p:blipFill>
        <p:spPr>
          <a:xfrm>
            <a:off x="4026577" y="373063"/>
            <a:ext cx="4138846" cy="5803900"/>
          </a:xfrm>
          <a:prstGeom prst="rect">
            <a:avLst/>
          </a:prstGeom>
        </p:spPr>
      </p:pic>
    </p:spTree>
    <p:extLst>
      <p:ext uri="{BB962C8B-B14F-4D97-AF65-F5344CB8AC3E}">
        <p14:creationId xmlns:p14="http://schemas.microsoft.com/office/powerpoint/2010/main" val="3297108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E8BDC20-A73F-46F8-92A3-7EC8384FF909}"/>
              </a:ext>
            </a:extLst>
          </p:cNvPr>
          <p:cNvSpPr>
            <a:spLocks noGrp="1"/>
          </p:cNvSpPr>
          <p:nvPr>
            <p:ph idx="1"/>
          </p:nvPr>
        </p:nvSpPr>
        <p:spPr>
          <a:xfrm>
            <a:off x="838200" y="372862"/>
            <a:ext cx="10515600" cy="5804101"/>
          </a:xfrm>
        </p:spPr>
        <p:txBody>
          <a:bodyPr>
            <a:normAutofit lnSpcReduction="10000"/>
          </a:bodyPr>
          <a:lstStyle/>
          <a:p>
            <a:r>
              <a:rPr lang="tr-TR" b="1" dirty="0" err="1"/>
              <a:t>İsg</a:t>
            </a:r>
            <a:r>
              <a:rPr lang="tr-TR" b="1" dirty="0"/>
              <a:t> hizmeti</a:t>
            </a:r>
            <a:r>
              <a:rPr lang="tr-TR" dirty="0"/>
              <a:t> alma zorunluluğu, 6331 sayılı İş Sağlığı ve Güvenliği Kanunu’nda tanımlanmaktır. </a:t>
            </a:r>
            <a:r>
              <a:rPr lang="tr-TR" dirty="0" err="1"/>
              <a:t>İsg</a:t>
            </a:r>
            <a:r>
              <a:rPr lang="tr-TR" dirty="0"/>
              <a:t> hizmeti alma zorunluğu ile ilgili değerlendirme parametreleri, işyerlerinin tehlike grupları ve çalışan sayılı olarak görülmektedir. Tehlikeli ve çok tehlikeli sınıfta faaliyet gösteren işyerlerinde bir çalışan olması halinde dahi </a:t>
            </a:r>
            <a:r>
              <a:rPr lang="tr-TR" dirty="0" err="1"/>
              <a:t>isg</a:t>
            </a:r>
            <a:r>
              <a:rPr lang="tr-TR" dirty="0"/>
              <a:t> hizmeti alma zorunluluğu başlamaktadır. Az tehlikeli grupta faaliyet gösteren işyerlerinde ise </a:t>
            </a:r>
            <a:r>
              <a:rPr lang="tr-TR" dirty="0" err="1"/>
              <a:t>isg</a:t>
            </a:r>
            <a:r>
              <a:rPr lang="tr-TR" dirty="0"/>
              <a:t> hizmeti alma zorunluluğu 50 veya daha fazla çalışanı olan işyerleri için zorunlu kılınmıştır. 50 den az çalışanı olan işyerleri için </a:t>
            </a:r>
            <a:r>
              <a:rPr lang="tr-TR" dirty="0" err="1"/>
              <a:t>isg</a:t>
            </a:r>
            <a:r>
              <a:rPr lang="tr-TR" dirty="0"/>
              <a:t> hizmeti alma zorunluluğu 31.12.2023 tarihi itibari ile başlamaktadır. Bununla birlikte 50 den az çalışanı olan az tehlikeli sınıftaki işyerleri de dâhil olmak üzere tüm işyerlerinin; çalışanlarına iş sağlığı ve güvenliği eğitimi aldırmaları, işe giriş ve periyodik sağlık muayenelerini yaptırmaları, işyerlerine özgü risk değerlendirmeleri yaptırmaları ve acil durumlar ile planlama yapmaları zorunludur. Bu işlemlerin yapılması için çalışan sayısının 50 olmasına gerek yoktur.</a:t>
            </a:r>
          </a:p>
        </p:txBody>
      </p:sp>
    </p:spTree>
    <p:extLst>
      <p:ext uri="{BB962C8B-B14F-4D97-AF65-F5344CB8AC3E}">
        <p14:creationId xmlns:p14="http://schemas.microsoft.com/office/powerpoint/2010/main" val="566455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CF3C3F0-FBEA-4322-AB01-EAC54501C213}"/>
              </a:ext>
            </a:extLst>
          </p:cNvPr>
          <p:cNvSpPr>
            <a:spLocks noGrp="1"/>
          </p:cNvSpPr>
          <p:nvPr>
            <p:ph idx="1"/>
          </p:nvPr>
        </p:nvSpPr>
        <p:spPr>
          <a:xfrm>
            <a:off x="838200" y="840204"/>
            <a:ext cx="10515600" cy="4351338"/>
          </a:xfrm>
        </p:spPr>
        <p:txBody>
          <a:bodyPr>
            <a:normAutofit lnSpcReduction="10000"/>
          </a:bodyPr>
          <a:lstStyle/>
          <a:p>
            <a:r>
              <a:rPr lang="tr-TR" b="1" dirty="0"/>
              <a:t>50’den az çalışan personeli bulunan ve tehlikeli (</a:t>
            </a:r>
            <a:r>
              <a:rPr lang="tr-TR" b="1" dirty="0" err="1"/>
              <a:t>az,çok</a:t>
            </a:r>
            <a:r>
              <a:rPr lang="tr-TR" b="1" dirty="0"/>
              <a:t>) işyerleri ve kamuya ait işyerlerinde, 6331 Sayılı İş Sağlığı ve Güvenliği Kanunu Kapsamında;</a:t>
            </a:r>
          </a:p>
          <a:p>
            <a:r>
              <a:rPr lang="tr-TR" dirty="0"/>
              <a:t>Çalışanların </a:t>
            </a:r>
            <a:r>
              <a:rPr lang="tr-TR" b="1" dirty="0"/>
              <a:t>az tehlikeli </a:t>
            </a:r>
            <a:r>
              <a:rPr lang="tr-TR" dirty="0"/>
              <a:t>işyerlerinde 3 yılda bir 8 saat,</a:t>
            </a:r>
          </a:p>
          <a:p>
            <a:r>
              <a:rPr lang="tr-TR" b="1" dirty="0"/>
              <a:t>Tehlikeli</a:t>
            </a:r>
            <a:r>
              <a:rPr lang="tr-TR" dirty="0"/>
              <a:t> iş yerlerinin 2 yılda bir 12 saat,</a:t>
            </a:r>
          </a:p>
          <a:p>
            <a:r>
              <a:rPr lang="tr-TR" b="1" dirty="0"/>
              <a:t>Çok tehlikeli </a:t>
            </a:r>
            <a:r>
              <a:rPr lang="tr-TR" dirty="0"/>
              <a:t>işyerlerinde her yıl en az 16 saat İSG eğitimlerinin verilmesi,</a:t>
            </a:r>
          </a:p>
          <a:p>
            <a:r>
              <a:rPr lang="tr-TR" dirty="0"/>
              <a:t>İşyerlerine ait Risk Değerlendirmesi (RD)’</a:t>
            </a:r>
            <a:r>
              <a:rPr lang="tr-TR" dirty="0" err="1"/>
              <a:t>nin</a:t>
            </a:r>
            <a:r>
              <a:rPr lang="tr-TR" dirty="0"/>
              <a:t> yapılması,</a:t>
            </a:r>
          </a:p>
          <a:p>
            <a:r>
              <a:rPr lang="tr-TR" dirty="0"/>
              <a:t>İşyerlerine ait Acil Durum Planı (ADP)’</a:t>
            </a:r>
            <a:r>
              <a:rPr lang="tr-TR" dirty="0" err="1"/>
              <a:t>nın</a:t>
            </a:r>
            <a:r>
              <a:rPr lang="tr-TR" dirty="0"/>
              <a:t> yapılması, zorunluluğu bulunmaktadır.</a:t>
            </a:r>
          </a:p>
          <a:p>
            <a:endParaRPr lang="tr-TR" dirty="0"/>
          </a:p>
        </p:txBody>
      </p:sp>
    </p:spTree>
    <p:extLst>
      <p:ext uri="{BB962C8B-B14F-4D97-AF65-F5344CB8AC3E}">
        <p14:creationId xmlns:p14="http://schemas.microsoft.com/office/powerpoint/2010/main" val="2502086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46DCC8E-4D4A-4AE6-8926-7101BEE3DA01}"/>
              </a:ext>
            </a:extLst>
          </p:cNvPr>
          <p:cNvSpPr>
            <a:spLocks noGrp="1"/>
          </p:cNvSpPr>
          <p:nvPr>
            <p:ph idx="1"/>
          </p:nvPr>
        </p:nvSpPr>
        <p:spPr>
          <a:xfrm>
            <a:off x="838200" y="426128"/>
            <a:ext cx="10515600" cy="5750835"/>
          </a:xfrm>
        </p:spPr>
        <p:txBody>
          <a:bodyPr/>
          <a:lstStyle/>
          <a:p>
            <a:endParaRPr lang="tr-TR" dirty="0">
              <a:solidFill>
                <a:srgbClr val="FF0000"/>
              </a:solidFill>
            </a:endParaRPr>
          </a:p>
          <a:p>
            <a:endParaRPr lang="tr-TR" dirty="0">
              <a:solidFill>
                <a:srgbClr val="FF0000"/>
              </a:solidFill>
            </a:endParaRPr>
          </a:p>
          <a:p>
            <a:endParaRPr lang="tr-TR" dirty="0">
              <a:solidFill>
                <a:srgbClr val="FF0000"/>
              </a:solidFill>
            </a:endParaRPr>
          </a:p>
          <a:p>
            <a:endParaRPr lang="tr-TR" dirty="0">
              <a:solidFill>
                <a:srgbClr val="FF0000"/>
              </a:solidFill>
            </a:endParaRPr>
          </a:p>
          <a:p>
            <a:r>
              <a:rPr lang="tr-TR" dirty="0">
                <a:solidFill>
                  <a:srgbClr val="FF0000"/>
                </a:solidFill>
              </a:rPr>
              <a:t>NACE KODUNU ÖĞRENMEK İÇİN!!!</a:t>
            </a:r>
          </a:p>
          <a:p>
            <a:r>
              <a:rPr lang="tr-TR" dirty="0"/>
              <a:t>İşletmenizin SGK sicil numarasının 2, 3, 4, 5, 6 ve 7. rakamları NACE kodunuzu meydana getirir.</a:t>
            </a:r>
          </a:p>
        </p:txBody>
      </p:sp>
    </p:spTree>
    <p:extLst>
      <p:ext uri="{BB962C8B-B14F-4D97-AF65-F5344CB8AC3E}">
        <p14:creationId xmlns:p14="http://schemas.microsoft.com/office/powerpoint/2010/main" val="963121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0BAFF8B-8DC0-48B8-9C9E-378EC88695DD}"/>
              </a:ext>
            </a:extLst>
          </p:cNvPr>
          <p:cNvSpPr>
            <a:spLocks noGrp="1"/>
          </p:cNvSpPr>
          <p:nvPr>
            <p:ph idx="1"/>
          </p:nvPr>
        </p:nvSpPr>
        <p:spPr>
          <a:xfrm>
            <a:off x="838200" y="470517"/>
            <a:ext cx="10515600" cy="5706446"/>
          </a:xfrm>
        </p:spPr>
        <p:txBody>
          <a:bodyPr>
            <a:normAutofit fontScale="70000" lnSpcReduction="20000"/>
          </a:bodyPr>
          <a:lstStyle/>
          <a:p>
            <a:r>
              <a:rPr lang="tr-TR" dirty="0"/>
              <a:t>GENELGE</a:t>
            </a:r>
          </a:p>
          <a:p>
            <a:r>
              <a:rPr lang="tr-TR" dirty="0"/>
              <a:t>2024/36</a:t>
            </a:r>
          </a:p>
          <a:p>
            <a:endParaRPr lang="tr-TR" dirty="0"/>
          </a:p>
          <a:p>
            <a:r>
              <a:rPr lang="tr-TR" dirty="0"/>
              <a:t>İlgi     :	a) 6331 sayılı İş Sağlığı ve Güvenliği Kanunu.</a:t>
            </a:r>
          </a:p>
          <a:p>
            <a:r>
              <a:rPr lang="tr-TR" dirty="0"/>
              <a:t>	b) 3308 sayılı Mesleki Eğitim Kanunu.</a:t>
            </a:r>
          </a:p>
          <a:p>
            <a:r>
              <a:rPr lang="tr-TR" dirty="0"/>
              <a:t>	c) 4857 sayılı İş Kanunu.</a:t>
            </a:r>
          </a:p>
          <a:p>
            <a:r>
              <a:rPr lang="tr-TR" dirty="0"/>
              <a:t>	ç) Millî Eğitim Bakanlığı Ortaöğretim Kurumları Yönetmeliği.</a:t>
            </a:r>
          </a:p>
          <a:p>
            <a:r>
              <a:rPr lang="tr-TR" dirty="0"/>
              <a:t>	d) İş Sağlığı ve Güvenliği Hizmetleri Yönetmeliği.</a:t>
            </a:r>
          </a:p>
          <a:p>
            <a:r>
              <a:rPr lang="tr-TR" dirty="0"/>
              <a:t>	e) İş Sağlığı ve Güvenliği Kurulları Hakkında Yönetmelik.</a:t>
            </a:r>
          </a:p>
          <a:p>
            <a:r>
              <a:rPr lang="tr-TR" dirty="0"/>
              <a:t>	f) İş Sağlığı ve Güvenliği Risk Değerlendirmesi Yönetmeliği.</a:t>
            </a:r>
          </a:p>
          <a:p>
            <a:r>
              <a:rPr lang="tr-TR" dirty="0"/>
              <a:t>	g) İş Ekipmanlarının Kullanımında Sağlık ve Güvenlik Şartları Yönetmeliği.</a:t>
            </a:r>
          </a:p>
          <a:p>
            <a:r>
              <a:rPr lang="tr-TR" dirty="0"/>
              <a:t>	ğ) İş Güvenliği Uzmanlarının Görev, Yetki, Sorumluluk ve Eğitimleri Hakkında Yönetmelik.</a:t>
            </a:r>
          </a:p>
          <a:p>
            <a:r>
              <a:rPr lang="tr-TR" dirty="0"/>
              <a:t>	h) Çalışanların İş Sağlığı ve Güvenliği Eğitimlerinin Usul ve Esasları Hakkında Yönetmelik.</a:t>
            </a:r>
          </a:p>
          <a:p>
            <a:r>
              <a:rPr lang="tr-TR" dirty="0"/>
              <a:t>	ı) 2014/16 sayılı İş Sağlığı ve Güvenliği Genelgesi.</a:t>
            </a:r>
          </a:p>
          <a:p>
            <a:r>
              <a:rPr lang="tr-TR" dirty="0"/>
              <a:t>	i) 2018/10 sayılı Okullarda Güvenlik Önlemlerinin Alınması Genelgesi.</a:t>
            </a:r>
          </a:p>
          <a:p>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449244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4662698-CAD4-4DDF-8D14-5ADABB267DE0}"/>
              </a:ext>
            </a:extLst>
          </p:cNvPr>
          <p:cNvSpPr>
            <a:spLocks noGrp="1"/>
          </p:cNvSpPr>
          <p:nvPr>
            <p:ph idx="1"/>
          </p:nvPr>
        </p:nvSpPr>
        <p:spPr>
          <a:xfrm>
            <a:off x="838200" y="408373"/>
            <a:ext cx="10515600" cy="5768590"/>
          </a:xfrm>
        </p:spPr>
        <p:txBody>
          <a:bodyPr/>
          <a:lstStyle/>
          <a:p>
            <a:r>
              <a:rPr lang="tr-TR" dirty="0"/>
              <a:t>Mesleki ve teknik ortaöğretim kurumlarında öğrenim görmekte olan öğrencilerin işletmelerde mesleki eğitim ve staj çalışmaları ile meslek alan/dal derslerinin eğitiminin yapıldığı atölye ve laboratuvarlarda iş sağlığı ve güvenliği ile ilgili iş ve işlemler İlgi (a-b-c) Kanunlar, İlgi (ç-d-e-f-g-ğ-h) Yönetmelikler, İlgi (ı-i) Genelgeler ve ilgili diğer mevzuat hükümleri çerçevesinde yürütülmektedir. Bu doğrultuda meslekî eğitim süreci içerisinde iş sağlığı ve güvenliğine ilişkin tedbirlerin alınması amacıyla aşağıdaki açıklamaların yapılmasına ihtiyaç duyulmuştur.</a:t>
            </a:r>
          </a:p>
          <a:p>
            <a:r>
              <a:rPr lang="tr-TR" dirty="0"/>
              <a:t>         	     2024 yılına mahsus olmak üzere Şubat ve Mart aylarında, sonraki yıllarda ise çalışma takvimi esas alınarak ağustos ayı sonuna kadar yapılacak ilgili tüm toplantılarda iş sağlığı ve güvenliği konuları gündeme alınacaktır.</a:t>
            </a:r>
          </a:p>
          <a:p>
            <a:pPr marL="0" indent="0">
              <a:buNone/>
            </a:pPr>
            <a:endParaRPr lang="tr-TR" dirty="0"/>
          </a:p>
        </p:txBody>
      </p:sp>
    </p:spTree>
    <p:extLst>
      <p:ext uri="{BB962C8B-B14F-4D97-AF65-F5344CB8AC3E}">
        <p14:creationId xmlns:p14="http://schemas.microsoft.com/office/powerpoint/2010/main" val="3196127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9AE2656-7454-4699-A7F1-51AF476B72CD}"/>
              </a:ext>
            </a:extLst>
          </p:cNvPr>
          <p:cNvSpPr>
            <a:spLocks noGrp="1"/>
          </p:cNvSpPr>
          <p:nvPr>
            <p:ph idx="1"/>
          </p:nvPr>
        </p:nvSpPr>
        <p:spPr>
          <a:xfrm>
            <a:off x="705035" y="857959"/>
            <a:ext cx="10515600" cy="5578352"/>
          </a:xfrm>
        </p:spPr>
        <p:txBody>
          <a:bodyPr/>
          <a:lstStyle/>
          <a:p>
            <a:r>
              <a:rPr lang="tr-TR" dirty="0"/>
              <a:t>Mesleki ve teknik ortaöğretim kurumlarındaki yönetici, öğretmen ve diğer personel ile öğrenci ve velilerinin yanı sıra işbirliği içerisinde faaliyetlerin yürütüldüğü ilgili tarafların katılımı, katkı ve desteğiyle iş sağlığı ve güvenliği konusunda farkındalıkların artırılması ve yapılacak çalışmalarla yüksek hassasiyet gösterilmesi sağlanacaktır.</a:t>
            </a:r>
          </a:p>
          <a:p>
            <a:r>
              <a:rPr lang="tr-TR" dirty="0"/>
              <a:t>	İlgi (b) Kanunun 41 inci maddesi kapsamında Bakanlığımıza  bağlı eğitim kurumlarının dışında kamu ve özel kurum ve kuruluşlarında yapılan aday çırak, çırak ve kalfaların eğitimi ile işletmelerde yapılan mesleki eğitim, öğrencilerin bu eğitiminden sorumlu işletmelerin bağlı olduğu oda veya birliklerin temsilcilerinin katılımıyla öğrencilerin eğitim aldığı işletmelerde bakanlık müfettişleri veya eğitim müfettişlerince eğitimin müfredata ve ilgili mevzuata uygunluğu konusunda denetimler yapılacaktır.</a:t>
            </a:r>
          </a:p>
        </p:txBody>
      </p:sp>
    </p:spTree>
    <p:extLst>
      <p:ext uri="{BB962C8B-B14F-4D97-AF65-F5344CB8AC3E}">
        <p14:creationId xmlns:p14="http://schemas.microsoft.com/office/powerpoint/2010/main" val="55953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EDDC459-6C9B-4EBE-9547-A1F8AE8EEEDD}"/>
              </a:ext>
            </a:extLst>
          </p:cNvPr>
          <p:cNvSpPr>
            <a:spLocks noGrp="1"/>
          </p:cNvSpPr>
          <p:nvPr>
            <p:ph idx="1"/>
          </p:nvPr>
        </p:nvSpPr>
        <p:spPr>
          <a:xfrm>
            <a:off x="838200" y="452761"/>
            <a:ext cx="10515600" cy="5724202"/>
          </a:xfrm>
        </p:spPr>
        <p:txBody>
          <a:bodyPr>
            <a:normAutofit fontScale="92500" lnSpcReduction="10000"/>
          </a:bodyPr>
          <a:lstStyle/>
          <a:p>
            <a:pPr marL="0" indent="0">
              <a:buNone/>
            </a:pPr>
            <a:r>
              <a:rPr lang="tr-TR" dirty="0">
                <a:solidFill>
                  <a:srgbClr val="FF0000"/>
                </a:solidFill>
              </a:rPr>
              <a:t>1- Valiliklerce;</a:t>
            </a:r>
          </a:p>
          <a:p>
            <a:r>
              <a:rPr lang="tr-TR" dirty="0"/>
              <a:t>	a) İl istihdam ve mesleki eğitim kurulu, iş sağlığı ve güvenliği acil gündemiyle valinin başkanlığında ve ilgili tüm tarafların eksiksiz katılımı ile 2024 yılı Şubat ayı sonuna kadar toplanması,</a:t>
            </a:r>
          </a:p>
          <a:p>
            <a:r>
              <a:rPr lang="tr-TR" dirty="0"/>
              <a:t>	b) İşletmelerin İlgi (a) Kanun hükümlerine göre iş sağlığı ve güvenliği tedbirlerini alması ve valilikçe takibinin yapılması,</a:t>
            </a:r>
          </a:p>
          <a:p>
            <a:r>
              <a:rPr lang="tr-TR" dirty="0"/>
              <a:t>	c) İşletmelerin, iş sağlığı ve güvenliğine ilişkin alınan tedbirlerle ilgili raporlarını 2024 yılı Mart ayı sonuna kadar il	istihdam  ve mesleki eğitim kuruluna teslim etmesi, sonraki yıllarda ise bu işlemlerin ağustos ayı sonuna kadar tamamlaması,</a:t>
            </a:r>
          </a:p>
          <a:p>
            <a:r>
              <a:rPr lang="tr-TR" dirty="0"/>
              <a:t>	ç) İlgi (b) Kanunun 41 inci maddesi kapsamında müfettişlerce yapılan denetim sonucu hazırlanan raporların valilikçe değerlendirilmesi,</a:t>
            </a:r>
          </a:p>
          <a:p>
            <a:r>
              <a:rPr lang="tr-TR" dirty="0"/>
              <a:t>	d) Mesleki ve teknik ortaöğretim kurumlarında 2024 yılı Mart ayında, sonraki yıllarda ise ağustos ayında yapılacak toplantılara sektör ve işletme temsilcilerinin katılımının sağlanması,</a:t>
            </a:r>
          </a:p>
        </p:txBody>
      </p:sp>
    </p:spTree>
    <p:extLst>
      <p:ext uri="{BB962C8B-B14F-4D97-AF65-F5344CB8AC3E}">
        <p14:creationId xmlns:p14="http://schemas.microsoft.com/office/powerpoint/2010/main" val="891553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159073B-6221-4418-8D75-11347A2B4434}"/>
              </a:ext>
            </a:extLst>
          </p:cNvPr>
          <p:cNvSpPr>
            <a:spLocks noGrp="1"/>
          </p:cNvSpPr>
          <p:nvPr>
            <p:ph idx="1"/>
          </p:nvPr>
        </p:nvSpPr>
        <p:spPr>
          <a:xfrm>
            <a:off x="838200" y="532660"/>
            <a:ext cx="10515600" cy="5644303"/>
          </a:xfrm>
        </p:spPr>
        <p:txBody>
          <a:bodyPr>
            <a:normAutofit fontScale="92500" lnSpcReduction="20000"/>
          </a:bodyPr>
          <a:lstStyle/>
          <a:p>
            <a:pPr marL="0" indent="0">
              <a:buNone/>
            </a:pPr>
            <a:r>
              <a:rPr lang="tr-TR" dirty="0">
                <a:solidFill>
                  <a:srgbClr val="FF0000"/>
                </a:solidFill>
              </a:rPr>
              <a:t>2- İl/İlçe Millî Eğitim Müdürlüklerince;</a:t>
            </a:r>
          </a:p>
          <a:p>
            <a:r>
              <a:rPr lang="tr-TR" dirty="0"/>
              <a:t>	a) İşletme belirleme komisyonlarınca işletmelerde meslekî eğitim ve staj yapılması uygun görülen işletmelerin, İlgi (a-b) Kanunlara göre yükümlülüklerini yerine getirmesi yönüyle 2024 yılı Şubat ayı içerisinde İlgi (ç) Yönetmeliğin ‘İşletmelerin Bildirilmesi, İşletme Belirleme Komisyonlarının Kuruluş ve Görevleri ile Sözleşme’ başlıklı dördüncü bölümünde yer alan hükümler ile işletme şartlarındaki değişiklikler ve gelişmeler doğrultusunda il/ilçe millî eğitim müdürlüklerinde görevli iş sağlığı ve  güvenliği uzmanlarının da katılımıyla söz konusu komisyonca yeniden değerlendirilmesi, uygun görülmeyen işletmelerle ilgili olarak sözleşmelerin feshine ilişkin görüşün meslekî ve teknik ortaöğretim kurumlarına bildirilmesi,</a:t>
            </a:r>
          </a:p>
          <a:p>
            <a:r>
              <a:rPr lang="tr-TR" dirty="0"/>
              <a:t>	b) İşletmelerde meslekî eğitim ve staj yapılması uygun görülmeyen işletmelere şartlarını iyileştirmediği sürece öğrenci yerleştirilmemesi,</a:t>
            </a:r>
          </a:p>
          <a:p>
            <a:r>
              <a:rPr lang="tr-TR" dirty="0"/>
              <a:t>	c) İl/ilçe millî eğitim müdürlüklerinde görevli iş sağlığı ve  güvenliği uzmanları tarafından atölye ve laboratuvar öğretmenlerine alanlarına özel risk değerlendirme eğitiminin 2024 yılı Mart ayı sonuna kadar verilmesi,</a:t>
            </a:r>
          </a:p>
        </p:txBody>
      </p:sp>
    </p:spTree>
    <p:extLst>
      <p:ext uri="{BB962C8B-B14F-4D97-AF65-F5344CB8AC3E}">
        <p14:creationId xmlns:p14="http://schemas.microsoft.com/office/powerpoint/2010/main" val="1965636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685FC36-38FF-4997-A0C8-00E1D36E6D13}"/>
              </a:ext>
            </a:extLst>
          </p:cNvPr>
          <p:cNvSpPr>
            <a:spLocks noGrp="1"/>
          </p:cNvSpPr>
          <p:nvPr>
            <p:ph idx="1"/>
          </p:nvPr>
        </p:nvSpPr>
        <p:spPr>
          <a:xfrm>
            <a:off x="838200" y="248575"/>
            <a:ext cx="10515600" cy="5928388"/>
          </a:xfrm>
        </p:spPr>
        <p:txBody>
          <a:bodyPr>
            <a:normAutofit fontScale="70000" lnSpcReduction="20000"/>
          </a:bodyPr>
          <a:lstStyle/>
          <a:p>
            <a:pPr marL="0" indent="0">
              <a:buNone/>
            </a:pPr>
            <a:r>
              <a:rPr lang="tr-TR" dirty="0">
                <a:solidFill>
                  <a:srgbClr val="FF0000"/>
                </a:solidFill>
              </a:rPr>
              <a:t>3- Mesleki ve teknik ortaöğretim kurumlarınca;</a:t>
            </a:r>
          </a:p>
          <a:p>
            <a:r>
              <a:rPr lang="tr-TR" dirty="0"/>
              <a:t>	a) İl/İlçe Millî Eğitim Müdürlüğü işletme belirleme komisyonu tarafından işletmelerde mesleki eğitim ve staj yapılması uygun görülmeyen işletmelerle sözleşmelerin feshine ilişkin iş ve işlemlerin yapılması, söz konusu işletmelerin şartlarını iyileştirmediği sürece öğrenci yerleştirilmemesi,</a:t>
            </a:r>
          </a:p>
          <a:p>
            <a:r>
              <a:rPr lang="tr-TR" dirty="0"/>
              <a:t>	b) Okulda oluşturulan işletme belirleme komisyonu kararına göre kapsama alınan işletmelerin de İlgi (ç) Yönetmeliğin ‘İşletmelerin Bildirilmesi, İşletme Belirleme Komisyonlarının Kuruluş ve Görevleri ile Sözleşme’ başlıklı dördüncü bölümünde yer alan hükümler ile işletme şartlarındaki değişiklikler ve gelişmeler doğrultusunda 2024 yılı Şubat ayı içerisinde yeniden değerlendirilmesi,</a:t>
            </a:r>
          </a:p>
          <a:p>
            <a:r>
              <a:rPr lang="tr-TR" dirty="0"/>
              <a:t>	c) 2023-2024 eğitim ve öğretim yılının ikinci dönem öğretmenler kurulunda iş sağlığı ve güvenliği eğitimi gündeme alınarak yönetici, öğretmen ve personele iş sağlığı ve güvenliği eğitiminin alınıp alınmadığına bakılmaksızın farkındalık eğitiminin il/ilçe millî eğitim müdürlüklerinde görevli iş sağlığı ve  güvenliği uzmanları tarafından 2024 yılı Şubat ayı içerisinde verilmesinin sağlanması,</a:t>
            </a:r>
          </a:p>
          <a:p>
            <a:r>
              <a:rPr lang="tr-TR" dirty="0"/>
              <a:t>	ç) Koordinatör müdür yardımcısı ve koordinatör öğretmenlerin, idari ve her türlü hukuki mesuliyetin bilincinde olarak İlgi (ç) Yönetmelik kapsamındaki görev ve sorumluluklarını özenle yerine getirmesi, iş kazası ve meslek hastalığı ile iş sağlığı ve güvenliği konularında yaşanan sorunların tespit edilmesi ve alınacak tedbirlerle ilgili okul müdürü başkanlığında toplantı yapılarak karara bağlanması,</a:t>
            </a:r>
          </a:p>
          <a:p>
            <a:r>
              <a:rPr lang="tr-TR" dirty="0"/>
              <a:t>	d) 2024 yılı Mart ayı sonuna kadar sektör ve işletme temsilcilerinin katılımıyla iş kazası ve meslek hastalığı ile iş sağlığı ve güvenliği konularında yaşanan sorunlar ve alınacak tedbirlerle ilgili okul müdürü başkanlığında toplantı yapılarak karara bağlanması ve ilgili taraflara bildirilmesi,</a:t>
            </a:r>
          </a:p>
        </p:txBody>
      </p:sp>
    </p:spTree>
    <p:extLst>
      <p:ext uri="{BB962C8B-B14F-4D97-AF65-F5344CB8AC3E}">
        <p14:creationId xmlns:p14="http://schemas.microsoft.com/office/powerpoint/2010/main" val="1614792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75D5C99-6701-4D98-B03F-3B53FA79A34F}"/>
              </a:ext>
            </a:extLst>
          </p:cNvPr>
          <p:cNvSpPr>
            <a:spLocks noGrp="1"/>
          </p:cNvSpPr>
          <p:nvPr>
            <p:ph idx="1"/>
          </p:nvPr>
        </p:nvSpPr>
        <p:spPr>
          <a:xfrm>
            <a:off x="838200" y="319596"/>
            <a:ext cx="10515600" cy="5857367"/>
          </a:xfrm>
        </p:spPr>
        <p:txBody>
          <a:bodyPr>
            <a:normAutofit fontScale="85000" lnSpcReduction="20000"/>
          </a:bodyPr>
          <a:lstStyle/>
          <a:p>
            <a:r>
              <a:rPr lang="tr-TR" dirty="0"/>
              <a:t>e) Mesleki ve teknik ortaöğretim kurumlarındaki öğrencilere tüm sınıf seviyelerinde 2024 yılı Şubat ayı içerisinde diğer yıllarda ise her ders yılının başında en az 8 saat olmak üzere, alan/bölüm şefi veya iş sağlığı ve  güvenliği uzmanı tarafından İlgi (h) Yönetmelik esaslarına göre ''Mesleki Eğitimde İş Sağlığı ve Güvenliği'' eğitiminin verilmesi, mesleki eğitim merkezine ikinci dönemde kayıtları yapılanların kayıt oldukları hafta itibarıyla işletme ile sözleşme imzalanana kadar geçen süre içerisinde söz konusu eğitimi almalarının sağlanması, alan değişikliği yapan öğrencilere de söz konusu eğitimin alanına özgü olarak yeniden aynı usulle düzenlenmesi, bu eğitimi almayan öğrencilerin işletmelere mesleki eğitim ve staja gönderilmemesi,</a:t>
            </a:r>
          </a:p>
          <a:p>
            <a:r>
              <a:rPr lang="tr-TR" dirty="0"/>
              <a:t>	f) Mesleki eğitimde iş sağlığı ve güvenliği eğitimi sonucu alınan katılım belgesi (Ek-1) ve ilgili taraflarca imzalanan ''Mesleki Eğitimde İş Sağlığı ve Güvenliği Kuralları'' belgesinin (Ek-2) işletmelerde mesleki eğitim ve staj dosyasına eklenmesi,</a:t>
            </a:r>
          </a:p>
          <a:p>
            <a:r>
              <a:rPr lang="tr-TR" dirty="0"/>
              <a:t>	g) Koordinatör müdür yardımcısı ve koordinatör öğretmenler tarafından, öğrencilere  işletmelerde mesleki eğitime veya staja başlamadan önce alanın özelliği, iş yeri şartları, öğrenciden sorumlu eğitici personel/usta öğreticinin görev sorumlulukları, iş kazası ve meslek hastalığı ile iş sağlığı ve güvenliği konularında bilgilendirme yapılması,</a:t>
            </a:r>
          </a:p>
          <a:p>
            <a:endParaRPr lang="tr-TR" dirty="0"/>
          </a:p>
          <a:p>
            <a:pPr marL="0" indent="0">
              <a:buNone/>
            </a:pPr>
            <a:endParaRPr lang="tr-TR" dirty="0"/>
          </a:p>
        </p:txBody>
      </p:sp>
    </p:spTree>
    <p:extLst>
      <p:ext uri="{BB962C8B-B14F-4D97-AF65-F5344CB8AC3E}">
        <p14:creationId xmlns:p14="http://schemas.microsoft.com/office/powerpoint/2010/main" val="2766887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93C6B90-5322-47DD-AED8-9A1DB511974C}"/>
              </a:ext>
            </a:extLst>
          </p:cNvPr>
          <p:cNvSpPr>
            <a:spLocks noGrp="1"/>
          </p:cNvSpPr>
          <p:nvPr>
            <p:ph idx="1"/>
          </p:nvPr>
        </p:nvSpPr>
        <p:spPr>
          <a:xfrm>
            <a:off x="838200" y="435006"/>
            <a:ext cx="10515600" cy="5741957"/>
          </a:xfrm>
        </p:spPr>
        <p:txBody>
          <a:bodyPr>
            <a:normAutofit fontScale="92500" lnSpcReduction="20000"/>
          </a:bodyPr>
          <a:lstStyle/>
          <a:p>
            <a:pPr marL="0" indent="0">
              <a:buNone/>
            </a:pPr>
            <a:r>
              <a:rPr lang="tr-TR" dirty="0">
                <a:solidFill>
                  <a:srgbClr val="FF0000"/>
                </a:solidFill>
              </a:rPr>
              <a:t>4- İşletmelerce;</a:t>
            </a:r>
          </a:p>
          <a:p>
            <a:r>
              <a:rPr lang="tr-TR" dirty="0"/>
              <a:t>	a) İlgi (b) Kanun ve İlgi (ç) Yönetmelik esaslarına göre işletmelerde mesleki eğitim ve staj yapan  öğrencilerin iş kazaları ve meslek hastalıklarından korunması, teşhis ve tedavileri için İlgi (a) Kanun ve ilgili diğer mevzuat kapsamında gerekli önlemlerin alınması,</a:t>
            </a:r>
          </a:p>
          <a:p>
            <a:r>
              <a:rPr lang="tr-TR" dirty="0"/>
              <a:t>	b) İlgi (h) Yönetmelik esaslarına göre işletmelerde mesleki eğitime ve staja başlayacak öğrencilere, koordinatör öğretmen gözetiminde eğitici personel ve usta öğreticilerin katılımıyla işletme tarafından iş sağlığı ve güvenliği eğitimi ile iş yerine özgü tanıtım ve güvenlik eğitimlerinin verilmesi,</a:t>
            </a:r>
          </a:p>
          <a:p>
            <a:r>
              <a:rPr lang="tr-TR" dirty="0"/>
              <a:t>	c) İşletmelerde mesleki eğitim ve staj çalışmasından sorumlu eğitici personel veya usta öğreticilerin öğrencinin eğitim aldığı aynı alanda ustalık/usta öğreticilik belgesine sahip olması,</a:t>
            </a:r>
          </a:p>
          <a:p>
            <a:r>
              <a:rPr lang="tr-TR" dirty="0"/>
              <a:t>	ç) Öğrencilerin işletmelerde mesleki eğitim ve staj uygulaması süresince bulunabileceği işletme bölümleri ve alanlarının, aynı işletmenin başka birimlerinde de eğitim alabileceğinin ve eğitim mıntıkasının dışına çıkılmayacağının sözleşmede belirtilmesi hususunda; </a:t>
            </a:r>
          </a:p>
        </p:txBody>
      </p:sp>
    </p:spTree>
    <p:extLst>
      <p:ext uri="{BB962C8B-B14F-4D97-AF65-F5344CB8AC3E}">
        <p14:creationId xmlns:p14="http://schemas.microsoft.com/office/powerpoint/2010/main" val="161270880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386</Words>
  <Application>Microsoft Office PowerPoint</Application>
  <PresentationFormat>Geniş ekran</PresentationFormat>
  <Paragraphs>68</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idris</dc:creator>
  <cp:lastModifiedBy>idris</cp:lastModifiedBy>
  <cp:revision>9</cp:revision>
  <dcterms:created xsi:type="dcterms:W3CDTF">2024-02-27T12:23:49Z</dcterms:created>
  <dcterms:modified xsi:type="dcterms:W3CDTF">2024-02-27T13:20:57Z</dcterms:modified>
</cp:coreProperties>
</file>